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39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10/2/2017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10/2/2017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10/2/2017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10/2/2017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10/2/2017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askerville Old Face" panose="02020602080505020303" pitchFamily="18" charset="0"/>
              </a:rPr>
              <a:t>Tragic Hero</a:t>
            </a:r>
            <a:endParaRPr lang="en-US" dirty="0">
              <a:latin typeface="Baskerville Old Face" panose="02020602080505020303" pitchFamily="18" charset="0"/>
            </a:endParaRPr>
          </a:p>
        </p:txBody>
      </p:sp>
      <p:sp>
        <p:nvSpPr>
          <p:cNvPr id="3" name="Subtitle 2"/>
          <p:cNvSpPr>
            <a:spLocks noGrp="1"/>
          </p:cNvSpPr>
          <p:nvPr>
            <p:ph type="subTitle" idx="1"/>
          </p:nvPr>
        </p:nvSpPr>
        <p:spPr/>
        <p:txBody>
          <a:bodyPr/>
          <a:lstStyle/>
          <a:p>
            <a:r>
              <a:rPr lang="en-US" dirty="0" smtClean="0">
                <a:latin typeface="Baskerville Old Face" panose="02020602080505020303" pitchFamily="18" charset="0"/>
              </a:rPr>
              <a:t>John Proctor</a:t>
            </a:r>
            <a:endParaRPr lang="en-US" dirty="0">
              <a:latin typeface="Baskerville Old Face" panose="02020602080505020303" pitchFamily="18" charset="0"/>
            </a:endParaRPr>
          </a:p>
        </p:txBody>
      </p:sp>
      <p:pic>
        <p:nvPicPr>
          <p:cNvPr id="1026" name="Picture 2" descr="Image result for john proc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547" y="430094"/>
            <a:ext cx="4524375" cy="6009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329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Image result for john proc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722290" y="3262871"/>
            <a:ext cx="10515600" cy="1325563"/>
          </a:xfrm>
        </p:spPr>
        <p:txBody>
          <a:bodyPr>
            <a:noAutofit/>
          </a:bodyPr>
          <a:lstStyle/>
          <a:p>
            <a:r>
              <a:rPr lang="en-US" sz="4000" b="1" dirty="0">
                <a:solidFill>
                  <a:srgbClr val="C00000"/>
                </a:solidFill>
                <a:latin typeface="Baskerville Old Face" panose="02020602080505020303" pitchFamily="18" charset="0"/>
              </a:rPr>
              <a:t>7.  According to the definition, is </a:t>
            </a:r>
            <a:r>
              <a:rPr lang="en-US" sz="4000" b="1" i="1" dirty="0">
                <a:solidFill>
                  <a:srgbClr val="C00000"/>
                </a:solidFill>
                <a:latin typeface="Baskerville Old Face" panose="02020602080505020303" pitchFamily="18" charset="0"/>
              </a:rPr>
              <a:t>The Crucible</a:t>
            </a:r>
            <a:r>
              <a:rPr lang="en-US" sz="4000" b="1" dirty="0">
                <a:solidFill>
                  <a:srgbClr val="C00000"/>
                </a:solidFill>
                <a:latin typeface="Baskerville Old Face" panose="02020602080505020303" pitchFamily="18" charset="0"/>
              </a:rPr>
              <a:t> a tragedy? </a:t>
            </a:r>
            <a:r>
              <a:rPr lang="en-US" sz="4000" b="1" dirty="0" smtClean="0">
                <a:solidFill>
                  <a:srgbClr val="C00000"/>
                </a:solidFill>
                <a:latin typeface="Baskerville Old Face" panose="02020602080505020303" pitchFamily="18" charset="0"/>
              </a:rPr>
              <a:t/>
            </a:r>
            <a:br>
              <a:rPr lang="en-US" sz="4000" b="1" dirty="0" smtClean="0">
                <a:solidFill>
                  <a:srgbClr val="C00000"/>
                </a:solidFill>
                <a:latin typeface="Baskerville Old Face" panose="02020602080505020303" pitchFamily="18" charset="0"/>
              </a:rPr>
            </a:br>
            <a:r>
              <a:rPr lang="en-US" sz="4000" b="1" dirty="0">
                <a:solidFill>
                  <a:srgbClr val="C00000"/>
                </a:solidFill>
                <a:latin typeface="Baskerville Old Face" panose="02020602080505020303" pitchFamily="18" charset="0"/>
              </a:rPr>
              <a:t/>
            </a:r>
            <a:br>
              <a:rPr lang="en-US" sz="4000" b="1" dirty="0">
                <a:solidFill>
                  <a:srgbClr val="C00000"/>
                </a:solidFill>
                <a:latin typeface="Baskerville Old Face" panose="02020602080505020303" pitchFamily="18" charset="0"/>
              </a:rPr>
            </a:br>
            <a:r>
              <a:rPr lang="en-US" sz="4000" b="1" dirty="0" smtClean="0">
                <a:solidFill>
                  <a:srgbClr val="C00000"/>
                </a:solidFill>
                <a:latin typeface="Baskerville Old Face" panose="02020602080505020303" pitchFamily="18" charset="0"/>
              </a:rPr>
              <a:t>Do </a:t>
            </a:r>
            <a:r>
              <a:rPr lang="en-US" sz="4000" b="1" dirty="0">
                <a:solidFill>
                  <a:srgbClr val="C00000"/>
                </a:solidFill>
                <a:latin typeface="Baskerville Old Face" panose="02020602080505020303" pitchFamily="18" charset="0"/>
              </a:rPr>
              <a:t>you feel pity for the characters, especially John Proctor?  </a:t>
            </a:r>
            <a:r>
              <a:rPr lang="en-US" sz="4000" b="1" dirty="0" smtClean="0">
                <a:solidFill>
                  <a:srgbClr val="C00000"/>
                </a:solidFill>
                <a:latin typeface="Baskerville Old Face" panose="02020602080505020303" pitchFamily="18" charset="0"/>
              </a:rPr>
              <a:t/>
            </a:r>
            <a:br>
              <a:rPr lang="en-US" sz="4000" b="1" dirty="0" smtClean="0">
                <a:solidFill>
                  <a:srgbClr val="C00000"/>
                </a:solidFill>
                <a:latin typeface="Baskerville Old Face" panose="02020602080505020303" pitchFamily="18" charset="0"/>
              </a:rPr>
            </a:br>
            <a:r>
              <a:rPr lang="en-US" sz="4000" b="1" dirty="0">
                <a:solidFill>
                  <a:srgbClr val="C00000"/>
                </a:solidFill>
                <a:latin typeface="Baskerville Old Face" panose="02020602080505020303" pitchFamily="18" charset="0"/>
              </a:rPr>
              <a:t/>
            </a:r>
            <a:br>
              <a:rPr lang="en-US" sz="4000" b="1" dirty="0">
                <a:solidFill>
                  <a:srgbClr val="C00000"/>
                </a:solidFill>
                <a:latin typeface="Baskerville Old Face" panose="02020602080505020303" pitchFamily="18" charset="0"/>
              </a:rPr>
            </a:br>
            <a:r>
              <a:rPr lang="en-US" sz="4000" b="1" dirty="0" smtClean="0">
                <a:solidFill>
                  <a:srgbClr val="C00000"/>
                </a:solidFill>
                <a:latin typeface="Baskerville Old Face" panose="02020602080505020303" pitchFamily="18" charset="0"/>
              </a:rPr>
              <a:t>Did </a:t>
            </a:r>
            <a:r>
              <a:rPr lang="en-US" sz="4000" b="1" dirty="0">
                <a:solidFill>
                  <a:srgbClr val="C00000"/>
                </a:solidFill>
                <a:latin typeface="Baskerville Old Face" panose="02020602080505020303" pitchFamily="18" charset="0"/>
              </a:rPr>
              <a:t>you </a:t>
            </a:r>
            <a:r>
              <a:rPr lang="en-US" sz="4000" b="1" dirty="0" smtClean="0">
                <a:solidFill>
                  <a:srgbClr val="C00000"/>
                </a:solidFill>
                <a:latin typeface="Baskerville Old Face" panose="02020602080505020303" pitchFamily="18" charset="0"/>
              </a:rPr>
              <a:t>experience </a:t>
            </a:r>
            <a:r>
              <a:rPr lang="en-US" sz="4000" b="1" dirty="0">
                <a:solidFill>
                  <a:srgbClr val="C00000"/>
                </a:solidFill>
                <a:latin typeface="Baskerville Old Face" panose="02020602080505020303" pitchFamily="18" charset="0"/>
              </a:rPr>
              <a:t>catharsis </a:t>
            </a:r>
            <a:r>
              <a:rPr lang="en-US" sz="4000" b="1" dirty="0" smtClean="0">
                <a:solidFill>
                  <a:srgbClr val="C00000"/>
                </a:solidFill>
                <a:latin typeface="Baskerville Old Face" panose="02020602080505020303" pitchFamily="18" charset="0"/>
              </a:rPr>
              <a:t>even though you </a:t>
            </a:r>
            <a:r>
              <a:rPr lang="en-US" sz="4000" b="1" dirty="0">
                <a:solidFill>
                  <a:srgbClr val="C00000"/>
                </a:solidFill>
                <a:latin typeface="Baskerville Old Face" panose="02020602080505020303" pitchFamily="18" charset="0"/>
              </a:rPr>
              <a:t>did not suffer the same fate as John and the others who were accused of practicing witchcraft?  </a:t>
            </a:r>
            <a:br>
              <a:rPr lang="en-US" sz="4000" b="1" dirty="0">
                <a:solidFill>
                  <a:srgbClr val="C00000"/>
                </a:solidFill>
                <a:latin typeface="Baskerville Old Face" panose="02020602080505020303" pitchFamily="18" charset="0"/>
              </a:rPr>
            </a:br>
            <a:r>
              <a:rPr lang="en-US" sz="4000" b="1" u="sng" dirty="0">
                <a:solidFill>
                  <a:srgbClr val="C00000"/>
                </a:solidFill>
                <a:latin typeface="Baskerville Old Face" panose="02020602080505020303" pitchFamily="18" charset="0"/>
              </a:rPr>
              <a:t/>
            </a:r>
            <a:br>
              <a:rPr lang="en-US" sz="4000" b="1" u="sng" dirty="0">
                <a:solidFill>
                  <a:srgbClr val="C00000"/>
                </a:solidFill>
                <a:latin typeface="Baskerville Old Face" panose="02020602080505020303" pitchFamily="18" charset="0"/>
              </a:rPr>
            </a:br>
            <a:endParaRPr lang="en-US" sz="4000" b="1" dirty="0">
              <a:solidFill>
                <a:srgbClr val="C00000"/>
              </a:solidFill>
              <a:latin typeface="Baskerville Old Face" panose="02020602080505020303" pitchFamily="18" charset="0"/>
            </a:endParaRPr>
          </a:p>
        </p:txBody>
      </p:sp>
    </p:spTree>
    <p:extLst>
      <p:ext uri="{BB962C8B-B14F-4D97-AF65-F5344CB8AC3E}">
        <p14:creationId xmlns:p14="http://schemas.microsoft.com/office/powerpoint/2010/main" val="966355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anose="02020602080505020303" pitchFamily="18" charset="0"/>
              </a:rPr>
              <a:t>According to Aristotle…</a:t>
            </a:r>
            <a:endParaRPr lang="en-US" dirty="0">
              <a:latin typeface="Baskerville Old Face" panose="02020602080505020303" pitchFamily="18" charset="0"/>
            </a:endParaRPr>
          </a:p>
        </p:txBody>
      </p:sp>
      <p:sp>
        <p:nvSpPr>
          <p:cNvPr id="3" name="Content Placeholder 2"/>
          <p:cNvSpPr>
            <a:spLocks noGrp="1"/>
          </p:cNvSpPr>
          <p:nvPr>
            <p:ph idx="1"/>
          </p:nvPr>
        </p:nvSpPr>
        <p:spPr>
          <a:xfrm>
            <a:off x="953036" y="1690688"/>
            <a:ext cx="5970431" cy="4351338"/>
          </a:xfrm>
        </p:spPr>
        <p:txBody>
          <a:bodyPr/>
          <a:lstStyle/>
          <a:p>
            <a:pPr marL="0" indent="0">
              <a:buNone/>
            </a:pPr>
            <a:r>
              <a:rPr lang="en-US" dirty="0" smtClean="0">
                <a:latin typeface="Baskerville Old Face" panose="02020602080505020303" pitchFamily="18" charset="0"/>
              </a:rPr>
              <a:t>In literature, “Tragedy… is </a:t>
            </a:r>
            <a:r>
              <a:rPr lang="en-US" dirty="0">
                <a:latin typeface="Baskerville Old Face" panose="02020602080505020303" pitchFamily="18" charset="0"/>
              </a:rPr>
              <a:t>an imitation of an action that is serious, complete, and of a certain magnitude; with incidents arousing pity and fear, wherewith to accomplish its </a:t>
            </a:r>
            <a:r>
              <a:rPr lang="en-US" b="1" dirty="0">
                <a:latin typeface="Baskerville Old Face" panose="02020602080505020303" pitchFamily="18" charset="0"/>
              </a:rPr>
              <a:t>catharsis</a:t>
            </a:r>
            <a:r>
              <a:rPr lang="en-US" dirty="0">
                <a:latin typeface="Baskerville Old Face" panose="02020602080505020303" pitchFamily="18" charset="0"/>
              </a:rPr>
              <a:t> of such emotions.”  In other words, to be a true tragedy, a play must make the audience pity the characters and make them fear the same consequences the character (usually the protagonist) experiences.</a:t>
            </a:r>
            <a:endParaRPr lang="en-US" dirty="0">
              <a:latin typeface="Baskerville Old Face" panose="02020602080505020303" pitchFamily="18" charset="0"/>
            </a:endParaRPr>
          </a:p>
        </p:txBody>
      </p:sp>
      <p:pic>
        <p:nvPicPr>
          <p:cNvPr id="2050" name="Picture 2" descr="Image result for aristot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1913" y="553792"/>
            <a:ext cx="3946346" cy="5872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346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anose="02020602080505020303" pitchFamily="18" charset="0"/>
              </a:rPr>
              <a:t>Aristotle’s Tragic Hero</a:t>
            </a:r>
            <a:endParaRPr lang="en-US" dirty="0">
              <a:latin typeface="Baskerville Old Face" panose="02020602080505020303" pitchFamily="18" charset="0"/>
            </a:endParaRPr>
          </a:p>
        </p:txBody>
      </p:sp>
      <p:sp>
        <p:nvSpPr>
          <p:cNvPr id="3" name="Content Placeholder 2"/>
          <p:cNvSpPr>
            <a:spLocks noGrp="1"/>
          </p:cNvSpPr>
          <p:nvPr>
            <p:ph sz="half" idx="1"/>
          </p:nvPr>
        </p:nvSpPr>
        <p:spPr>
          <a:xfrm>
            <a:off x="672000" y="1690688"/>
            <a:ext cx="5861881" cy="5032375"/>
          </a:xfrm>
        </p:spPr>
        <p:txBody>
          <a:bodyPr>
            <a:normAutofit fontScale="47500" lnSpcReduction="20000"/>
          </a:bodyPr>
          <a:lstStyle/>
          <a:p>
            <a:r>
              <a:rPr lang="en-US" sz="4200" dirty="0" smtClean="0">
                <a:latin typeface="Baskerville Old Face" panose="02020602080505020303" pitchFamily="18" charset="0"/>
              </a:rPr>
              <a:t>A </a:t>
            </a:r>
            <a:r>
              <a:rPr lang="en-US" sz="4200" b="1" u="sng" dirty="0">
                <a:latin typeface="Baskerville Old Face" panose="02020602080505020303" pitchFamily="18" charset="0"/>
              </a:rPr>
              <a:t>tragic hero </a:t>
            </a:r>
            <a:r>
              <a:rPr lang="en-US" sz="4200" dirty="0">
                <a:latin typeface="Baskerville Old Face" panose="02020602080505020303" pitchFamily="18" charset="0"/>
              </a:rPr>
              <a:t>is a protagonist with a </a:t>
            </a:r>
            <a:r>
              <a:rPr lang="en-US" sz="4200" dirty="0" smtClean="0">
                <a:latin typeface="Baskerville Old Face" panose="02020602080505020303" pitchFamily="18" charset="0"/>
              </a:rPr>
              <a:t>fatal ,or tragic, flaw </a:t>
            </a:r>
            <a:r>
              <a:rPr lang="en-US" sz="4200" dirty="0">
                <a:latin typeface="Baskerville Old Face" panose="02020602080505020303" pitchFamily="18" charset="0"/>
              </a:rPr>
              <a:t>which eventually leads to his downfall.  </a:t>
            </a:r>
            <a:endParaRPr lang="en-US" sz="4200" dirty="0" smtClean="0">
              <a:latin typeface="Baskerville Old Face" panose="02020602080505020303" pitchFamily="18" charset="0"/>
            </a:endParaRPr>
          </a:p>
          <a:p>
            <a:r>
              <a:rPr lang="en-US" sz="4200" dirty="0" smtClean="0">
                <a:latin typeface="Baskerville Old Face" panose="02020602080505020303" pitchFamily="18" charset="0"/>
              </a:rPr>
              <a:t>The </a:t>
            </a:r>
            <a:r>
              <a:rPr lang="en-US" sz="4200" dirty="0">
                <a:latin typeface="Baskerville Old Face" panose="02020602080505020303" pitchFamily="18" charset="0"/>
              </a:rPr>
              <a:t>Aristotelian tragic hero is introduced as happy, powerful, and privileged, and ends up dying or suffering immensely because of his own actions or mistakes.  </a:t>
            </a:r>
            <a:endParaRPr lang="en-US" sz="4200" dirty="0" smtClean="0">
              <a:latin typeface="Baskerville Old Face" panose="02020602080505020303" pitchFamily="18" charset="0"/>
            </a:endParaRPr>
          </a:p>
          <a:p>
            <a:r>
              <a:rPr lang="en-US" sz="4200" dirty="0" smtClean="0">
                <a:latin typeface="Baskerville Old Face" panose="02020602080505020303" pitchFamily="18" charset="0"/>
              </a:rPr>
              <a:t>The </a:t>
            </a:r>
            <a:r>
              <a:rPr lang="en-US" sz="4200" dirty="0">
                <a:latin typeface="Baskerville Old Face" panose="02020602080505020303" pitchFamily="18" charset="0"/>
              </a:rPr>
              <a:t>tragic hero must have four characteristics:  </a:t>
            </a:r>
            <a:r>
              <a:rPr lang="en-US" sz="4200" dirty="0" smtClean="0">
                <a:latin typeface="Baskerville Old Face" panose="02020602080505020303" pitchFamily="18" charset="0"/>
              </a:rPr>
              <a:t>		-goodness </a:t>
            </a:r>
            <a:r>
              <a:rPr lang="en-US" sz="4200" dirty="0">
                <a:latin typeface="Baskerville Old Face" panose="02020602080505020303" pitchFamily="18" charset="0"/>
              </a:rPr>
              <a:t>(a moral and ethical person</a:t>
            </a:r>
            <a:r>
              <a:rPr lang="en-US" sz="4200" dirty="0" smtClean="0">
                <a:latin typeface="Baskerville Old Face" panose="02020602080505020303" pitchFamily="18" charset="0"/>
              </a:rPr>
              <a:t>)		-superiority (someone </a:t>
            </a:r>
            <a:r>
              <a:rPr lang="en-US" sz="4200" dirty="0">
                <a:latin typeface="Baskerville Old Face" panose="02020602080505020303" pitchFamily="18" charset="0"/>
              </a:rPr>
              <a:t>with supreme or </a:t>
            </a:r>
            <a:r>
              <a:rPr lang="en-US" sz="4200" dirty="0" smtClean="0">
                <a:latin typeface="Baskerville Old Face" panose="02020602080505020303" pitchFamily="18" charset="0"/>
              </a:rPr>
              <a:t>	noble authority/control</a:t>
            </a:r>
            <a:r>
              <a:rPr lang="en-US" sz="4200" dirty="0">
                <a:latin typeface="Baskerville Old Face" panose="02020602080505020303" pitchFamily="18" charset="0"/>
              </a:rPr>
              <a:t>), </a:t>
            </a:r>
            <a:r>
              <a:rPr lang="en-US" sz="4200" dirty="0" smtClean="0">
                <a:latin typeface="Baskerville Old Face" panose="02020602080505020303" pitchFamily="18" charset="0"/>
              </a:rPr>
              <a:t>			 	-tragic </a:t>
            </a:r>
            <a:r>
              <a:rPr lang="en-US" sz="4200" dirty="0">
                <a:latin typeface="Baskerville Old Face" panose="02020602080505020303" pitchFamily="18" charset="0"/>
              </a:rPr>
              <a:t>flaw (will eventually lead to his own </a:t>
            </a:r>
            <a:r>
              <a:rPr lang="en-US" sz="4200" dirty="0" smtClean="0">
                <a:latin typeface="Baskerville Old Face" panose="02020602080505020303" pitchFamily="18" charset="0"/>
              </a:rPr>
              <a:t>	demise</a:t>
            </a:r>
            <a:r>
              <a:rPr lang="en-US" sz="4200" dirty="0">
                <a:latin typeface="Baskerville Old Face" panose="02020602080505020303" pitchFamily="18" charset="0"/>
              </a:rPr>
              <a:t>), </a:t>
            </a:r>
            <a:r>
              <a:rPr lang="en-US" sz="4200" dirty="0" smtClean="0">
                <a:latin typeface="Baskerville Old Face" panose="02020602080505020303" pitchFamily="18" charset="0"/>
              </a:rPr>
              <a:t>					-the </a:t>
            </a:r>
            <a:r>
              <a:rPr lang="en-US" sz="4200" dirty="0">
                <a:latin typeface="Baskerville Old Face" panose="02020602080505020303" pitchFamily="18" charset="0"/>
              </a:rPr>
              <a:t>eventual realization that his decisions or </a:t>
            </a:r>
            <a:r>
              <a:rPr lang="en-US" sz="4200" dirty="0" smtClean="0">
                <a:latin typeface="Baskerville Old Face" panose="02020602080505020303" pitchFamily="18" charset="0"/>
              </a:rPr>
              <a:t>	actions </a:t>
            </a:r>
            <a:r>
              <a:rPr lang="en-US" sz="4200" dirty="0">
                <a:latin typeface="Baskerville Old Face" panose="02020602080505020303" pitchFamily="18" charset="0"/>
              </a:rPr>
              <a:t>have cause his downfall (faces death or </a:t>
            </a:r>
            <a:r>
              <a:rPr lang="en-US" sz="4200" dirty="0" smtClean="0">
                <a:latin typeface="Baskerville Old Face" panose="02020602080505020303" pitchFamily="18" charset="0"/>
              </a:rPr>
              <a:t>	suffering </a:t>
            </a:r>
            <a:r>
              <a:rPr lang="en-US" sz="4200" dirty="0">
                <a:latin typeface="Baskerville Old Face" panose="02020602080505020303" pitchFamily="18" charset="0"/>
              </a:rPr>
              <a:t>with honor).  </a:t>
            </a:r>
            <a:endParaRPr lang="en-US" sz="4200" dirty="0" smtClean="0">
              <a:latin typeface="Baskerville Old Face" panose="02020602080505020303" pitchFamily="18" charset="0"/>
            </a:endParaRPr>
          </a:p>
          <a:p>
            <a:r>
              <a:rPr lang="en-US" sz="4200" dirty="0" smtClean="0">
                <a:latin typeface="Baskerville Old Face" panose="02020602080505020303" pitchFamily="18" charset="0"/>
              </a:rPr>
              <a:t>Usually </a:t>
            </a:r>
            <a:r>
              <a:rPr lang="en-US" sz="4200" dirty="0">
                <a:latin typeface="Baskerville Old Face" panose="02020602080505020303" pitchFamily="18" charset="0"/>
              </a:rPr>
              <a:t>the realization of the tragic flaw results in an </a:t>
            </a:r>
            <a:r>
              <a:rPr lang="en-US" sz="4200" b="1" u="sng" dirty="0">
                <a:latin typeface="Baskerville Old Face" panose="02020602080505020303" pitchFamily="18" charset="0"/>
              </a:rPr>
              <a:t>epiphany</a:t>
            </a:r>
            <a:r>
              <a:rPr lang="en-US" sz="4200" dirty="0">
                <a:latin typeface="Baskerville Old Face" panose="02020602080505020303" pitchFamily="18" charset="0"/>
              </a:rPr>
              <a:t>, or a sudden realization by the character, audience, or both, and a </a:t>
            </a:r>
            <a:r>
              <a:rPr lang="en-US" sz="4200" b="1" u="sng" dirty="0">
                <a:latin typeface="Baskerville Old Face" panose="02020602080505020303" pitchFamily="18" charset="0"/>
              </a:rPr>
              <a:t>catharsis</a:t>
            </a:r>
            <a:r>
              <a:rPr lang="en-US" sz="4200" dirty="0">
                <a:latin typeface="Baskerville Old Face" panose="02020602080505020303" pitchFamily="18" charset="0"/>
              </a:rPr>
              <a:t>, or a release of emotions, which makes the audience feel more at peace.</a:t>
            </a:r>
          </a:p>
          <a:p>
            <a:endParaRPr lang="en-US" dirty="0"/>
          </a:p>
        </p:txBody>
      </p:sp>
      <p:pic>
        <p:nvPicPr>
          <p:cNvPr id="3074" name="Picture 2" descr="Image result for john procto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163638" y="181947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661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john proc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3045" y="2992417"/>
            <a:ext cx="3579254" cy="1325563"/>
          </a:xfrm>
        </p:spPr>
        <p:txBody>
          <a:bodyPr>
            <a:normAutofit fontScale="90000"/>
          </a:bodyPr>
          <a:lstStyle/>
          <a:p>
            <a:r>
              <a:rPr lang="en-US" dirty="0">
                <a:latin typeface="Baskerville Old Face" panose="02020602080505020303" pitchFamily="18" charset="0"/>
              </a:rPr>
              <a:t>1.  In your opinion, what is John Proctor’s tragic </a:t>
            </a:r>
            <a:r>
              <a:rPr lang="en-US" dirty="0" smtClean="0">
                <a:latin typeface="Baskerville Old Face" panose="02020602080505020303" pitchFamily="18" charset="0"/>
              </a:rPr>
              <a:t>or fatal </a:t>
            </a:r>
            <a:r>
              <a:rPr lang="en-US" dirty="0">
                <a:latin typeface="Baskerville Old Face" panose="02020602080505020303" pitchFamily="18" charset="0"/>
              </a:rPr>
              <a:t>flaw?</a:t>
            </a:r>
            <a:br>
              <a:rPr lang="en-US" dirty="0">
                <a:latin typeface="Baskerville Old Face" panose="02020602080505020303" pitchFamily="18" charset="0"/>
              </a:rPr>
            </a:br>
            <a:endParaRPr lang="en-US" dirty="0">
              <a:latin typeface="Baskerville Old Face" panose="02020602080505020303" pitchFamily="18" charset="0"/>
            </a:endParaRPr>
          </a:p>
        </p:txBody>
      </p:sp>
    </p:spTree>
    <p:extLst>
      <p:ext uri="{BB962C8B-B14F-4D97-AF65-F5344CB8AC3E}">
        <p14:creationId xmlns:p14="http://schemas.microsoft.com/office/powerpoint/2010/main" val="890723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john proc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7675809" y="3078051"/>
            <a:ext cx="4516192" cy="3554569"/>
          </a:xfrm>
        </p:spPr>
        <p:txBody>
          <a:bodyPr>
            <a:normAutofit fontScale="90000"/>
          </a:bodyPr>
          <a:lstStyle/>
          <a:p>
            <a:r>
              <a:rPr lang="en-US" dirty="0">
                <a:latin typeface="Baskerville Old Face" panose="02020602080505020303" pitchFamily="18" charset="0"/>
              </a:rPr>
              <a:t>2.  When </a:t>
            </a:r>
            <a:r>
              <a:rPr lang="en-US" dirty="0" smtClean="0">
                <a:latin typeface="Baskerville Old Face" panose="02020602080505020303" pitchFamily="18" charset="0"/>
              </a:rPr>
              <a:t>Proctor is </a:t>
            </a:r>
            <a:r>
              <a:rPr lang="en-US" dirty="0">
                <a:latin typeface="Baskerville Old Face" panose="02020602080505020303" pitchFamily="18" charset="0"/>
              </a:rPr>
              <a:t>first introduced, is he “happy”?  Why or why not?</a:t>
            </a:r>
            <a:br>
              <a:rPr lang="en-US" dirty="0">
                <a:latin typeface="Baskerville Old Face" panose="02020602080505020303" pitchFamily="18" charset="0"/>
              </a:rPr>
            </a:br>
            <a:endParaRPr lang="en-US" dirty="0">
              <a:latin typeface="Baskerville Old Face" panose="02020602080505020303" pitchFamily="18" charset="0"/>
            </a:endParaRPr>
          </a:p>
        </p:txBody>
      </p:sp>
    </p:spTree>
    <p:extLst>
      <p:ext uri="{BB962C8B-B14F-4D97-AF65-F5344CB8AC3E}">
        <p14:creationId xmlns:p14="http://schemas.microsoft.com/office/powerpoint/2010/main" val="4247483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mage result for john proctor"/>
          <p:cNvPicPr>
            <a:picLocks noChangeAspect="1" noChangeArrowheads="1"/>
          </p:cNvPicPr>
          <p:nvPr/>
        </p:nvPicPr>
        <p:blipFill rotWithShape="1">
          <a:blip r:embed="rId2">
            <a:extLst>
              <a:ext uri="{28A0092B-C50C-407E-A947-70E740481C1C}">
                <a14:useLocalDpi xmlns:a14="http://schemas.microsoft.com/office/drawing/2010/main" val="0"/>
              </a:ext>
            </a:extLst>
          </a:blip>
          <a:srcRect l="1" r="2075" b="12500"/>
          <a:stretch/>
        </p:blipFill>
        <p:spPr bwMode="auto">
          <a:xfrm>
            <a:off x="0" y="-128789"/>
            <a:ext cx="12192000" cy="698678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791237" y="5648346"/>
            <a:ext cx="10515600" cy="1325563"/>
          </a:xfrm>
        </p:spPr>
        <p:txBody>
          <a:bodyPr>
            <a:normAutofit fontScale="90000"/>
          </a:bodyPr>
          <a:lstStyle/>
          <a:p>
            <a:r>
              <a:rPr lang="en-US" dirty="0">
                <a:latin typeface="Baskerville Old Face" panose="02020602080505020303" pitchFamily="18" charset="0"/>
              </a:rPr>
              <a:t>3.  How might </a:t>
            </a:r>
            <a:r>
              <a:rPr lang="en-US" dirty="0" smtClean="0">
                <a:latin typeface="Baskerville Old Face" panose="02020602080505020303" pitchFamily="18" charset="0"/>
              </a:rPr>
              <a:t>Proctor be </a:t>
            </a:r>
            <a:r>
              <a:rPr lang="en-US" dirty="0">
                <a:latin typeface="Baskerville Old Face" panose="02020602080505020303" pitchFamily="18" charset="0"/>
              </a:rPr>
              <a:t>considered a superior or privileged person?</a:t>
            </a:r>
            <a:br>
              <a:rPr lang="en-US" dirty="0">
                <a:latin typeface="Baskerville Old Face" panose="02020602080505020303" pitchFamily="18" charset="0"/>
              </a:rPr>
            </a:br>
            <a:endParaRPr lang="en-US" dirty="0">
              <a:latin typeface="Baskerville Old Face" panose="02020602080505020303" pitchFamily="18" charset="0"/>
            </a:endParaRPr>
          </a:p>
        </p:txBody>
      </p:sp>
    </p:spTree>
    <p:extLst>
      <p:ext uri="{BB962C8B-B14F-4D97-AF65-F5344CB8AC3E}">
        <p14:creationId xmlns:p14="http://schemas.microsoft.com/office/powerpoint/2010/main" val="4265809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Image result for john proc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288960" y="5439402"/>
            <a:ext cx="10515600" cy="1325563"/>
          </a:xfrm>
        </p:spPr>
        <p:txBody>
          <a:bodyPr>
            <a:normAutofit fontScale="90000"/>
          </a:bodyPr>
          <a:lstStyle/>
          <a:p>
            <a:r>
              <a:rPr lang="en-US" dirty="0">
                <a:solidFill>
                  <a:schemeClr val="bg1"/>
                </a:solidFill>
                <a:latin typeface="Baskerville Old Face" panose="02020602080505020303" pitchFamily="18" charset="0"/>
              </a:rPr>
              <a:t>4.  In your opinion, is </a:t>
            </a:r>
            <a:r>
              <a:rPr lang="en-US" dirty="0" smtClean="0">
                <a:solidFill>
                  <a:schemeClr val="bg1"/>
                </a:solidFill>
                <a:latin typeface="Baskerville Old Face" panose="02020602080505020303" pitchFamily="18" charset="0"/>
              </a:rPr>
              <a:t>Proctor a </a:t>
            </a:r>
            <a:r>
              <a:rPr lang="en-US" dirty="0">
                <a:solidFill>
                  <a:schemeClr val="bg1"/>
                </a:solidFill>
                <a:latin typeface="Baskerville Old Face" panose="02020602080505020303" pitchFamily="18" charset="0"/>
              </a:rPr>
              <a:t>moral and/or ethical person?  </a:t>
            </a:r>
            <a:br>
              <a:rPr lang="en-US" dirty="0">
                <a:solidFill>
                  <a:schemeClr val="bg1"/>
                </a:solidFill>
                <a:latin typeface="Baskerville Old Face" panose="02020602080505020303" pitchFamily="18" charset="0"/>
              </a:rPr>
            </a:br>
            <a:endParaRPr lang="en-US" dirty="0">
              <a:solidFill>
                <a:schemeClr val="bg1"/>
              </a:solidFill>
              <a:latin typeface="Baskerville Old Face" panose="02020602080505020303" pitchFamily="18" charset="0"/>
            </a:endParaRPr>
          </a:p>
        </p:txBody>
      </p:sp>
      <p:sp>
        <p:nvSpPr>
          <p:cNvPr id="3" name="AutoShape 2" descr="Image result for john proctor"/>
          <p:cNvSpPr>
            <a:spLocks noChangeAspect="1" noChangeArrowheads="1"/>
          </p:cNvSpPr>
          <p:nvPr/>
        </p:nvSpPr>
        <p:spPr bwMode="auto">
          <a:xfrm>
            <a:off x="297242" y="1289776"/>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318831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Image result for john proc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77592" y="2766218"/>
            <a:ext cx="4648200" cy="1325563"/>
          </a:xfrm>
        </p:spPr>
        <p:txBody>
          <a:bodyPr>
            <a:noAutofit/>
          </a:bodyPr>
          <a:lstStyle/>
          <a:p>
            <a:r>
              <a:rPr lang="en-US" sz="4400" dirty="0">
                <a:latin typeface="Baskerville Old Face" panose="02020602080505020303" pitchFamily="18" charset="0"/>
              </a:rPr>
              <a:t>5.  At what point does </a:t>
            </a:r>
            <a:r>
              <a:rPr lang="en-US" sz="4400" dirty="0" smtClean="0">
                <a:latin typeface="Baskerville Old Face" panose="02020602080505020303" pitchFamily="18" charset="0"/>
              </a:rPr>
              <a:t>Proctor realize </a:t>
            </a:r>
            <a:r>
              <a:rPr lang="en-US" sz="4400" dirty="0">
                <a:latin typeface="Baskerville Old Face" panose="02020602080505020303" pitchFamily="18" charset="0"/>
              </a:rPr>
              <a:t>he is facing his own demise?  What is his reaction?  How is/isn’t this c</a:t>
            </a:r>
            <a:r>
              <a:rPr lang="en-US" sz="4400" dirty="0">
                <a:solidFill>
                  <a:schemeClr val="bg1"/>
                </a:solidFill>
                <a:latin typeface="Baskerville Old Face" panose="02020602080505020303" pitchFamily="18" charset="0"/>
              </a:rPr>
              <a:t>onsist</a:t>
            </a:r>
            <a:r>
              <a:rPr lang="en-US" sz="4400" dirty="0">
                <a:latin typeface="Baskerville Old Face" panose="02020602080505020303" pitchFamily="18" charset="0"/>
              </a:rPr>
              <a:t>ent with the c</a:t>
            </a:r>
            <a:r>
              <a:rPr lang="en-US" sz="4400" dirty="0">
                <a:solidFill>
                  <a:schemeClr val="bg1"/>
                </a:solidFill>
                <a:latin typeface="Baskerville Old Face" panose="02020602080505020303" pitchFamily="18" charset="0"/>
              </a:rPr>
              <a:t>haract</a:t>
            </a:r>
            <a:r>
              <a:rPr lang="en-US" sz="4400" dirty="0">
                <a:latin typeface="Baskerville Old Face" panose="02020602080505020303" pitchFamily="18" charset="0"/>
              </a:rPr>
              <a:t>eristics of </a:t>
            </a:r>
            <a:r>
              <a:rPr lang="en-US" sz="4400" dirty="0" smtClean="0">
                <a:latin typeface="Baskerville Old Face" panose="02020602080505020303" pitchFamily="18" charset="0"/>
              </a:rPr>
              <a:t>t</a:t>
            </a:r>
            <a:r>
              <a:rPr lang="en-US" sz="4400" dirty="0" smtClean="0">
                <a:solidFill>
                  <a:schemeClr val="bg1"/>
                </a:solidFill>
                <a:latin typeface="Baskerville Old Face" panose="02020602080505020303" pitchFamily="18" charset="0"/>
              </a:rPr>
              <a:t>he</a:t>
            </a:r>
            <a:r>
              <a:rPr lang="en-US" sz="4400" dirty="0" smtClean="0">
                <a:latin typeface="Baskerville Old Face" panose="02020602080505020303" pitchFamily="18" charset="0"/>
              </a:rPr>
              <a:t> </a:t>
            </a:r>
            <a:r>
              <a:rPr lang="en-US" sz="4400" dirty="0" smtClean="0">
                <a:solidFill>
                  <a:schemeClr val="bg1"/>
                </a:solidFill>
                <a:latin typeface="Baskerville Old Face" panose="02020602080505020303" pitchFamily="18" charset="0"/>
              </a:rPr>
              <a:t>trag</a:t>
            </a:r>
            <a:r>
              <a:rPr lang="en-US" sz="4400" dirty="0" smtClean="0">
                <a:latin typeface="Baskerville Old Face" panose="02020602080505020303" pitchFamily="18" charset="0"/>
              </a:rPr>
              <a:t>ic </a:t>
            </a:r>
            <a:r>
              <a:rPr lang="en-US" sz="4400" dirty="0">
                <a:latin typeface="Baskerville Old Face" panose="02020602080505020303" pitchFamily="18" charset="0"/>
              </a:rPr>
              <a:t>hero?</a:t>
            </a:r>
            <a:br>
              <a:rPr lang="en-US" sz="4400" dirty="0">
                <a:latin typeface="Baskerville Old Face" panose="02020602080505020303" pitchFamily="18" charset="0"/>
              </a:rPr>
            </a:br>
            <a:endParaRPr lang="en-US" sz="4400" dirty="0">
              <a:latin typeface="Baskerville Old Face" panose="02020602080505020303" pitchFamily="18" charset="0"/>
            </a:endParaRPr>
          </a:p>
        </p:txBody>
      </p:sp>
    </p:spTree>
    <p:extLst>
      <p:ext uri="{BB962C8B-B14F-4D97-AF65-F5344CB8AC3E}">
        <p14:creationId xmlns:p14="http://schemas.microsoft.com/office/powerpoint/2010/main" val="2241604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Image result for john proc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5040157"/>
            <a:ext cx="10515600" cy="1325563"/>
          </a:xfrm>
        </p:spPr>
        <p:txBody>
          <a:bodyPr>
            <a:normAutofit fontScale="90000"/>
          </a:bodyPr>
          <a:lstStyle/>
          <a:p>
            <a:r>
              <a:rPr lang="en-US" dirty="0">
                <a:latin typeface="Baskerville Old Face" panose="02020602080505020303" pitchFamily="18" charset="0"/>
              </a:rPr>
              <a:t>6.  Do you feel John Proctor is the ideal tragic hero?  Why or why not?  Explain how he fits or does not fit the definition of a tragic hero.</a:t>
            </a:r>
            <a:br>
              <a:rPr lang="en-US" dirty="0">
                <a:latin typeface="Baskerville Old Face" panose="02020602080505020303" pitchFamily="18" charset="0"/>
              </a:rPr>
            </a:br>
            <a:endParaRPr lang="en-US" dirty="0">
              <a:latin typeface="Baskerville Old Face" panose="02020602080505020303" pitchFamily="18" charset="0"/>
            </a:endParaRPr>
          </a:p>
        </p:txBody>
      </p:sp>
    </p:spTree>
    <p:extLst>
      <p:ext uri="{BB962C8B-B14F-4D97-AF65-F5344CB8AC3E}">
        <p14:creationId xmlns:p14="http://schemas.microsoft.com/office/powerpoint/2010/main" val="781103475"/>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27</TotalTime>
  <Words>282</Words>
  <Application>Microsoft Office PowerPoint</Application>
  <PresentationFormat>Widescreen</PresentationFormat>
  <Paragraphs>16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Baskerville Old Face</vt:lpstr>
      <vt:lpstr>Corbel</vt:lpstr>
      <vt:lpstr>Depth</vt:lpstr>
      <vt:lpstr>Tragic Hero</vt:lpstr>
      <vt:lpstr>According to Aristotle…</vt:lpstr>
      <vt:lpstr>Aristotle’s Tragic Hero</vt:lpstr>
      <vt:lpstr>1.  In your opinion, what is John Proctor’s tragic or fatal flaw? </vt:lpstr>
      <vt:lpstr>2.  When Proctor is first introduced, is he “happy”?  Why or why not? </vt:lpstr>
      <vt:lpstr>3.  How might Proctor be considered a superior or privileged person? </vt:lpstr>
      <vt:lpstr>4.  In your opinion, is Proctor a moral and/or ethical person?   </vt:lpstr>
      <vt:lpstr>5.  At what point does Proctor realize he is facing his own demise?  What is his reaction?  How is/isn’t this consistent with the characteristics of the tragic hero? </vt:lpstr>
      <vt:lpstr>6.  Do you feel John Proctor is the ideal tragic hero?  Why or why not?  Explain how he fits or does not fit the definition of a tragic hero. </vt:lpstr>
      <vt:lpstr>7.  According to the definition, is The Crucible a tragedy?   Do you feel pity for the characters, especially John Proctor?    Did you experience catharsis even though you did not suffer the same fate as John and the others who were accused of practicing witchcraft?    </vt:lpstr>
    </vt:vector>
  </TitlesOfParts>
  <Company>Fulton County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Tragic Hero</dc:title>
  <dc:creator>Batchelor, Margaret</dc:creator>
  <cp:lastModifiedBy>Batchelor, Margaret</cp:lastModifiedBy>
  <cp:revision>3</cp:revision>
  <dcterms:created xsi:type="dcterms:W3CDTF">2017-10-02T12:33:47Z</dcterms:created>
  <dcterms:modified xsi:type="dcterms:W3CDTF">2017-10-02T13:01:20Z</dcterms:modified>
</cp:coreProperties>
</file>