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8E3D-C902-4EFA-95BA-266B925543B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14C4-4887-4D18-B111-31CA6A10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uthern got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0632" y="-947068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Franklin Gothic Demi Cond" panose="020B0706030402020204" pitchFamily="34" charset="0"/>
              </a:rPr>
              <a:t>Southern Gothic Literature</a:t>
            </a:r>
            <a:endParaRPr lang="en-US" dirty="0">
              <a:solidFill>
                <a:schemeClr val="bg2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148" y="130801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Franklin Gothic Demi Cond" panose="020B0706030402020204" pitchFamily="34" charset="0"/>
              </a:rPr>
              <a:t>A Subgenre of Gothicism </a:t>
            </a:r>
            <a:endParaRPr lang="en-US" dirty="0">
              <a:solidFill>
                <a:schemeClr val="bg2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21" y="6320589"/>
            <a:ext cx="606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www.digitalcommons.trinity.edu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7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uthern got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716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</a:t>
            </a:r>
            <a:b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is it?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4442075"/>
            <a:ext cx="11726779" cy="4831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Southern Gothic is the name given to </a:t>
            </a: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an American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literary movement with its roots in the Romantic and Gothic traditions of British literature. Authors that write in the Southern Gothic style borrowed the </a:t>
            </a:r>
            <a:r>
              <a:rPr lang="en-U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hyperaware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emotionally rich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style of the Romantics and the Gothic interest in </a:t>
            </a:r>
            <a:r>
              <a:rPr lang="en-U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isolation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decay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and applied these ideas to their region of the United States to develop a unique literary style. </a:t>
            </a:r>
          </a:p>
        </p:txBody>
      </p:sp>
    </p:spTree>
    <p:extLst>
      <p:ext uri="{BB962C8B-B14F-4D97-AF65-F5344CB8AC3E}">
        <p14:creationId xmlns:p14="http://schemas.microsoft.com/office/powerpoint/2010/main" val="266993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outhern goth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40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969" y="808122"/>
            <a:ext cx="7251031" cy="562676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Franklin Gothic Demi Cond" panose="020B0706030402020204" pitchFamily="34" charset="0"/>
              </a:rPr>
              <a:t>C h a r a c t e r i s t </a:t>
            </a:r>
            <a:r>
              <a:rPr lang="en-US" dirty="0">
                <a:latin typeface="Franklin Gothic Demi Cond" panose="020B0706030402020204" pitchFamily="34" charset="0"/>
              </a:rPr>
              <a:t>i</a:t>
            </a:r>
            <a:r>
              <a:rPr lang="en-US" dirty="0" smtClean="0">
                <a:latin typeface="Franklin Gothic Demi Cond" panose="020B0706030402020204" pitchFamily="34" charset="0"/>
              </a:rPr>
              <a:t> c s </a:t>
            </a:r>
            <a:br>
              <a:rPr lang="en-US" dirty="0" smtClean="0">
                <a:latin typeface="Franklin Gothic Demi Cond" panose="020B0706030402020204" pitchFamily="34" charset="0"/>
              </a:rPr>
            </a:br>
            <a:r>
              <a:rPr lang="en-US" dirty="0" smtClean="0">
                <a:latin typeface="Franklin Gothic Demi Cond" panose="020B0706030402020204" pitchFamily="34" charset="0"/>
              </a:rPr>
              <a:t>you might find:</a:t>
            </a:r>
            <a:br>
              <a:rPr lang="en-US" dirty="0" smtClean="0">
                <a:latin typeface="Franklin Gothic Demi Cond" panose="020B0706030402020204" pitchFamily="34" charset="0"/>
              </a:rPr>
            </a:br>
            <a:r>
              <a:rPr lang="en-US" dirty="0">
                <a:latin typeface="Franklin Gothic Demi Cond" panose="020B0706030402020204" pitchFamily="34" charset="0"/>
              </a:rPr>
              <a:t/>
            </a:r>
            <a:br>
              <a:rPr lang="en-US" dirty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-isolation </a:t>
            </a:r>
            <a:r>
              <a:rPr lang="en-US" sz="4000" dirty="0">
                <a:latin typeface="Franklin Gothic Demi Cond" panose="020B0706030402020204" pitchFamily="34" charset="0"/>
              </a:rPr>
              <a:t>and marginalization</a:t>
            </a:r>
            <a:br>
              <a:rPr lang="en-US" sz="4000" dirty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-violence </a:t>
            </a:r>
            <a:r>
              <a:rPr lang="en-US" sz="4000" dirty="0">
                <a:latin typeface="Franklin Gothic Demi Cond" panose="020B0706030402020204" pitchFamily="34" charset="0"/>
              </a:rPr>
              <a:t>and crime</a:t>
            </a:r>
            <a:br>
              <a:rPr lang="en-US" sz="4000" dirty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-sense </a:t>
            </a:r>
            <a:r>
              <a:rPr lang="en-US" sz="4000" dirty="0">
                <a:latin typeface="Franklin Gothic Demi Cond" panose="020B0706030402020204" pitchFamily="34" charset="0"/>
              </a:rPr>
              <a:t>of place</a:t>
            </a:r>
            <a:br>
              <a:rPr lang="en-US" sz="4000" dirty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-freakishness </a:t>
            </a:r>
            <a:r>
              <a:rPr lang="en-US" sz="4000" dirty="0">
                <a:latin typeface="Franklin Gothic Demi Cond" panose="020B0706030402020204" pitchFamily="34" charset="0"/>
              </a:rPr>
              <a:t>and the grotesque</a:t>
            </a:r>
            <a:br>
              <a:rPr lang="en-US" sz="4000" dirty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-destitution </a:t>
            </a:r>
            <a:r>
              <a:rPr lang="en-US" sz="4000" dirty="0">
                <a:latin typeface="Franklin Gothic Demi Cond" panose="020B0706030402020204" pitchFamily="34" charset="0"/>
              </a:rPr>
              <a:t>and </a:t>
            </a:r>
            <a:r>
              <a:rPr lang="en-US" sz="4000" dirty="0" smtClean="0">
                <a:latin typeface="Franklin Gothic Demi Cond" panose="020B0706030402020204" pitchFamily="34" charset="0"/>
              </a:rPr>
              <a:t>decay</a:t>
            </a:r>
            <a:br>
              <a:rPr lang="en-US" sz="4000" dirty="0" smtClean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-sadness and loss</a:t>
            </a:r>
            <a:br>
              <a:rPr lang="en-US" sz="4000" dirty="0" smtClean="0">
                <a:latin typeface="Franklin Gothic Demi Cond" panose="020B0706030402020204" pitchFamily="34" charset="0"/>
              </a:rPr>
            </a:br>
            <a:r>
              <a:rPr lang="en-US" sz="4000" dirty="0" smtClean="0">
                <a:latin typeface="Franklin Gothic Demi Cond" panose="020B0706030402020204" pitchFamily="34" charset="0"/>
              </a:rPr>
              <a:t>-heavy use of symbolism and suggestion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6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16" y="208548"/>
            <a:ext cx="10555705" cy="3240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Franklin Gothic Demi Cond" panose="020B0706030402020204" pitchFamily="34" charset="0"/>
              </a:rPr>
              <a:t>Additionally these thematic concerns have made their way into music, TV, and film (some of which are adaptations of author’s work). These include movies like </a:t>
            </a:r>
            <a:r>
              <a:rPr lang="en-US" sz="3200" i="1" dirty="0">
                <a:latin typeface="Franklin Gothic Demi Cond" panose="020B0706030402020204" pitchFamily="34" charset="0"/>
              </a:rPr>
              <a:t>Midnight in the Garden of Good and Evil</a:t>
            </a:r>
            <a:r>
              <a:rPr lang="en-US" sz="3200" dirty="0">
                <a:latin typeface="Franklin Gothic Demi Cond" panose="020B0706030402020204" pitchFamily="34" charset="0"/>
              </a:rPr>
              <a:t>, TV shows like </a:t>
            </a:r>
            <a:r>
              <a:rPr lang="en-US" sz="3200" i="1" dirty="0">
                <a:latin typeface="Franklin Gothic Demi Cond" panose="020B0706030402020204" pitchFamily="34" charset="0"/>
              </a:rPr>
              <a:t>True Blood,</a:t>
            </a:r>
            <a:r>
              <a:rPr lang="en-US" sz="3200" dirty="0">
                <a:latin typeface="Franklin Gothic Demi Cond" panose="020B0706030402020204" pitchFamily="34" charset="0"/>
              </a:rPr>
              <a:t> </a:t>
            </a:r>
            <a:r>
              <a:rPr lang="en-US" sz="3200" i="1" dirty="0">
                <a:latin typeface="Franklin Gothic Demi Cond" panose="020B0706030402020204" pitchFamily="34" charset="0"/>
              </a:rPr>
              <a:t>American Horror Story</a:t>
            </a:r>
            <a:r>
              <a:rPr lang="en-US" sz="3200" dirty="0">
                <a:latin typeface="Franklin Gothic Demi Cond" panose="020B0706030402020204" pitchFamily="34" charset="0"/>
              </a:rPr>
              <a:t>, and </a:t>
            </a:r>
            <a:r>
              <a:rPr lang="en-US" sz="3200" i="1" dirty="0">
                <a:latin typeface="Franklin Gothic Demi Cond" panose="020B0706030402020204" pitchFamily="34" charset="0"/>
              </a:rPr>
              <a:t>The Vampire Diaries</a:t>
            </a:r>
            <a:r>
              <a:rPr lang="en-US" sz="3200" dirty="0">
                <a:latin typeface="Franklin Gothic Demi Cond" panose="020B0706030402020204" pitchFamily="34" charset="0"/>
              </a:rPr>
              <a:t>. Bands like Murder by Death have even introduced Southern Gothic themes into their music both in terms of style and subject matter</a:t>
            </a:r>
            <a:r>
              <a:rPr lang="en-US" sz="3200" dirty="0" smtClean="0">
                <a:latin typeface="Franklin Gothic Demi Cond" panose="020B07060304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3600" dirty="0" smtClean="0">
              <a:latin typeface="Franklin Gothic Demi Cond" panose="020B07060304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71" y="3449053"/>
            <a:ext cx="3578393" cy="293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36" y="3248526"/>
            <a:ext cx="2805615" cy="333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884" y="3015552"/>
            <a:ext cx="3147137" cy="3473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2080" y="6488668"/>
            <a:ext cx="39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high school friend David! 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0315074" y="4459705"/>
            <a:ext cx="272715" cy="20289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Franklin Gothic Demi Cond" panose="020B0706030402020204" pitchFamily="34" charset="0"/>
              </a:rPr>
              <a:t>It is common in Southern Gothic literature, to find </a:t>
            </a:r>
            <a:r>
              <a:rPr lang="en-US" sz="4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innocence surrounded by cruelty and corruption</a:t>
            </a:r>
            <a:r>
              <a:rPr lang="en-US" sz="4000" dirty="0">
                <a:latin typeface="Franklin Gothic Demi Cond" panose="020B0706030402020204" pitchFamily="34" charset="0"/>
              </a:rPr>
              <a:t>. </a:t>
            </a:r>
            <a:r>
              <a:rPr lang="en-US" sz="4000" dirty="0" smtClean="0">
                <a:latin typeface="Franklin Gothic Demi Cond" panose="020B0706030402020204" pitchFamily="34" charset="0"/>
              </a:rPr>
              <a:t>When </a:t>
            </a:r>
            <a:r>
              <a:rPr lang="en-US" sz="4000" dirty="0">
                <a:latin typeface="Franklin Gothic Demi Cond" panose="020B0706030402020204" pitchFamily="34" charset="0"/>
              </a:rPr>
              <a:t>southern gothic authors examine the human condition, they see </a:t>
            </a:r>
            <a:r>
              <a:rPr lang="en-US" sz="4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the potential to do harm</a:t>
            </a:r>
            <a:r>
              <a:rPr lang="en-US" sz="4000" dirty="0">
                <a:latin typeface="Franklin Gothic Demi Cond" panose="020B0706030402020204" pitchFamily="34" charset="0"/>
              </a:rPr>
              <a:t>. Morality is in question for many characters. A major theme for southern gothic writers hinges on </a:t>
            </a:r>
            <a:r>
              <a:rPr lang="en-US" sz="4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innocence </a:t>
            </a:r>
            <a:r>
              <a:rPr lang="en-US" sz="4000" dirty="0">
                <a:latin typeface="Franklin Gothic Demi Cond" panose="020B0706030402020204" pitchFamily="34" charset="0"/>
              </a:rPr>
              <a:t>and the </a:t>
            </a:r>
            <a:r>
              <a:rPr lang="en-US" sz="4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innocent’s place in the world— where they are often asked to act as </a:t>
            </a:r>
            <a:r>
              <a:rPr lang="en-US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redeemer.</a:t>
            </a:r>
            <a:r>
              <a:rPr lang="en-US" sz="4000" dirty="0" smtClean="0">
                <a:latin typeface="Franklin Gothic Demi Cond" panose="020B0706030402020204" pitchFamily="34" charset="0"/>
              </a:rPr>
              <a:t> </a:t>
            </a:r>
            <a:r>
              <a:rPr lang="en-US" sz="4000" dirty="0">
                <a:latin typeface="Franklin Gothic Demi Cond" panose="020B0706030402020204" pitchFamily="34" charset="0"/>
              </a:rPr>
              <a:t>However, through the lens of these authors the question often becomes </a:t>
            </a:r>
            <a:r>
              <a:rPr lang="en-US" sz="4800" i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can</a:t>
            </a:r>
            <a:r>
              <a:rPr lang="en-US" sz="4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this corrupt, tainted world even be saved?</a:t>
            </a:r>
            <a:r>
              <a:rPr lang="en-US" sz="4000" dirty="0">
                <a:latin typeface="Franklin Gothic Demi Cond" panose="020B0706030402020204" pitchFamily="34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Can innocence be victorious? </a:t>
            </a:r>
            <a:r>
              <a:rPr lang="en-US" sz="4000" dirty="0">
                <a:latin typeface="Franklin Gothic Demi Cond" panose="020B0706030402020204" pitchFamily="34" charset="0"/>
              </a:rPr>
              <a:t>Conclusions vary according to author.</a:t>
            </a:r>
          </a:p>
        </p:txBody>
      </p:sp>
    </p:spTree>
    <p:extLst>
      <p:ext uri="{BB962C8B-B14F-4D97-AF65-F5344CB8AC3E}">
        <p14:creationId xmlns:p14="http://schemas.microsoft.com/office/powerpoint/2010/main" val="330110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206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Demi Cond</vt:lpstr>
      <vt:lpstr>Office Theme</vt:lpstr>
      <vt:lpstr>Southern Gothic Literature</vt:lpstr>
      <vt:lpstr>What  is it?</vt:lpstr>
      <vt:lpstr>C h a r a c t e r i s t i c s  you might find:  -isolation and marginalization -violence and crime -sense of place -freakishness and the grotesque -destitution and decay -sadness and loss -heavy use of symbolism and suggestion 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Gothic Literature</dc:title>
  <dc:creator>Batchelor, Margaret</dc:creator>
  <cp:lastModifiedBy>Batchelor, Margaret</cp:lastModifiedBy>
  <cp:revision>5</cp:revision>
  <dcterms:created xsi:type="dcterms:W3CDTF">2018-01-05T18:30:02Z</dcterms:created>
  <dcterms:modified xsi:type="dcterms:W3CDTF">2018-01-05T20:20:31Z</dcterms:modified>
</cp:coreProperties>
</file>