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63" r:id="rId4"/>
    <p:sldId id="258" r:id="rId5"/>
    <p:sldId id="259" r:id="rId6"/>
    <p:sldId id="261" r:id="rId7"/>
    <p:sldId id="262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EB8C-9D61-4AF3-98E0-A938E0A66A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BE0AFAF-B6B6-4DD8-996B-91D61DF8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0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EB8C-9D61-4AF3-98E0-A938E0A66A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BE0AFAF-B6B6-4DD8-996B-91D61DF8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0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EB8C-9D61-4AF3-98E0-A938E0A66A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BE0AFAF-B6B6-4DD8-996B-91D61DF8B69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6966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EB8C-9D61-4AF3-98E0-A938E0A66A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BE0AFAF-B6B6-4DD8-996B-91D61DF8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44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EB8C-9D61-4AF3-98E0-A938E0A66A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BE0AFAF-B6B6-4DD8-996B-91D61DF8B69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5117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EB8C-9D61-4AF3-98E0-A938E0A66A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BE0AFAF-B6B6-4DD8-996B-91D61DF8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18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EB8C-9D61-4AF3-98E0-A938E0A66A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AFAF-B6B6-4DD8-996B-91D61DF8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59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EB8C-9D61-4AF3-98E0-A938E0A66A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AFAF-B6B6-4DD8-996B-91D61DF8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1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EB8C-9D61-4AF3-98E0-A938E0A66A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AFAF-B6B6-4DD8-996B-91D61DF8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2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EB8C-9D61-4AF3-98E0-A938E0A66A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BE0AFAF-B6B6-4DD8-996B-91D61DF8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7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EB8C-9D61-4AF3-98E0-A938E0A66A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BE0AFAF-B6B6-4DD8-996B-91D61DF8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1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EB8C-9D61-4AF3-98E0-A938E0A66A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BE0AFAF-B6B6-4DD8-996B-91D61DF8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0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EB8C-9D61-4AF3-98E0-A938E0A66A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AFAF-B6B6-4DD8-996B-91D61DF8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7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EB8C-9D61-4AF3-98E0-A938E0A66A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AFAF-B6B6-4DD8-996B-91D61DF8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9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EB8C-9D61-4AF3-98E0-A938E0A66A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AFAF-B6B6-4DD8-996B-91D61DF8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6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EB8C-9D61-4AF3-98E0-A938E0A66A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BE0AFAF-B6B6-4DD8-996B-91D61DF8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8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BEB8C-9D61-4AF3-98E0-A938E0A66AAA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BE0AFAF-B6B6-4DD8-996B-91D61DF8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4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/>
              <a:t>Of Mice and 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Freestyle Script" panose="030804020302050B0404" pitchFamily="66" charset="0"/>
              </a:rPr>
              <a:t> Chapter </a:t>
            </a:r>
            <a:r>
              <a:rPr lang="en-US" sz="3600" dirty="0" smtClean="0">
                <a:solidFill>
                  <a:schemeClr val="tx1"/>
                </a:solidFill>
                <a:latin typeface="Freestyle Script" panose="030804020302050B0404" pitchFamily="66" charset="0"/>
              </a:rPr>
              <a:t>Two: Rising Action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0360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dirty="0" smtClean="0">
                <a:latin typeface="Freestyle Script" panose="030804020302050B0404" pitchFamily="66" charset="0"/>
              </a:rPr>
              <a:t>        RISING ACTION</a:t>
            </a:r>
          </a:p>
          <a:p>
            <a:pPr marL="0" indent="0">
              <a:buNone/>
            </a:pPr>
            <a:endParaRPr lang="en-US" sz="4000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4000" dirty="0" smtClean="0"/>
              <a:t>Discuss the symbolic implication of the </a:t>
            </a:r>
            <a:r>
              <a:rPr lang="en-US" sz="4000" dirty="0"/>
              <a:t>following </a:t>
            </a:r>
            <a:r>
              <a:rPr lang="en-US" sz="4000" dirty="0" smtClean="0"/>
              <a:t>line: </a:t>
            </a:r>
            <a:r>
              <a:rPr lang="en-US" sz="4000" dirty="0"/>
              <a:t>“Both men glanced up, for the rectangle </a:t>
            </a:r>
            <a:r>
              <a:rPr lang="en-US" sz="4000" dirty="0" smtClean="0"/>
              <a:t>of  sunshine </a:t>
            </a:r>
            <a:r>
              <a:rPr lang="en-US" sz="4000" dirty="0"/>
              <a:t>in the </a:t>
            </a:r>
            <a:r>
              <a:rPr lang="en-US" sz="4000" dirty="0" smtClean="0"/>
              <a:t>doorway </a:t>
            </a:r>
            <a:r>
              <a:rPr lang="en-US" sz="4000" dirty="0"/>
              <a:t>was cut </a:t>
            </a:r>
            <a:r>
              <a:rPr lang="en-US" sz="4000" dirty="0" smtClean="0"/>
              <a:t>off” </a:t>
            </a:r>
            <a:r>
              <a:rPr lang="en-US" sz="4000" dirty="0"/>
              <a:t>(31</a:t>
            </a:r>
            <a:r>
              <a:rPr lang="en-US" sz="4000" dirty="0" smtClean="0"/>
              <a:t>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6795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Freestyle Script" panose="030804020302050B0404" pitchFamily="66" charset="0"/>
              </a:rPr>
              <a:t>RISING ACTION</a:t>
            </a:r>
            <a:r>
              <a:rPr lang="en-US" dirty="0">
                <a:latin typeface="Baskerville Old Face" panose="02020602080505020303" pitchFamily="18" charset="0"/>
              </a:rPr>
              <a:t/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dirty="0">
                <a:latin typeface="Baskerville Old Face" panose="02020602080505020303" pitchFamily="18" charset="0"/>
              </a:rPr>
              <a:t/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sz="400" dirty="0">
                <a:latin typeface="Baskerville Old Face" panose="02020602080505020303" pitchFamily="18" charset="0"/>
              </a:rPr>
              <a:t/>
            </a:r>
            <a:br>
              <a:rPr lang="en-US" sz="400" dirty="0">
                <a:latin typeface="Baskerville Old Face" panose="02020602080505020303" pitchFamily="18" charset="0"/>
              </a:rPr>
            </a:br>
            <a:r>
              <a:rPr lang="en-US" dirty="0">
                <a:latin typeface="+mn-lt"/>
              </a:rPr>
              <a:t>Discuss the significance of the following passage: “The old man was reassured. He had drawn a derogatory statement from George. He felt safe now…” (27) </a:t>
            </a:r>
            <a:br>
              <a:rPr lang="en-US" dirty="0">
                <a:latin typeface="+mn-lt"/>
              </a:rPr>
            </a:br>
            <a:r>
              <a:rPr lang="en-US" sz="1200" dirty="0">
                <a:latin typeface="+mn-lt"/>
              </a:rPr>
              <a:t/>
            </a:r>
            <a:br>
              <a:rPr lang="en-US" sz="1200" dirty="0">
                <a:latin typeface="+mn-lt"/>
              </a:rPr>
            </a:br>
            <a:r>
              <a:rPr lang="en-US" dirty="0">
                <a:latin typeface="+mn-lt"/>
              </a:rPr>
              <a:t>What does this passage illustrate about the </a:t>
            </a:r>
            <a:r>
              <a:rPr lang="en-US" dirty="0" smtClean="0">
                <a:latin typeface="+mn-lt"/>
              </a:rPr>
              <a:t>relationships between </a:t>
            </a:r>
            <a:r>
              <a:rPr lang="en-US" dirty="0">
                <a:latin typeface="+mn-lt"/>
              </a:rPr>
              <a:t>men during the Depression?</a:t>
            </a:r>
            <a:r>
              <a:rPr lang="en-US" dirty="0">
                <a:latin typeface="Baskerville Old Face" panose="02020602080505020303" pitchFamily="18" charset="0"/>
              </a:rPr>
              <a:t/>
            </a:r>
            <a:br>
              <a:rPr lang="en-US" dirty="0">
                <a:latin typeface="Baskerville Old Face" panose="02020602080505020303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15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 smtClean="0">
                <a:latin typeface="Freestyle Script" panose="030804020302050B0404" pitchFamily="66" charset="0"/>
              </a:rPr>
              <a:t>       RISING ACTION</a:t>
            </a:r>
          </a:p>
          <a:p>
            <a:pPr marL="0" indent="0">
              <a:buNone/>
            </a:pPr>
            <a:endParaRPr lang="en-US" sz="40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4000" dirty="0" smtClean="0"/>
              <a:t>Discuss the significance of the </a:t>
            </a:r>
            <a:r>
              <a:rPr lang="en-US" sz="4000" dirty="0"/>
              <a:t>following </a:t>
            </a:r>
            <a:r>
              <a:rPr lang="en-US" sz="4000" dirty="0" smtClean="0"/>
              <a:t>lines: </a:t>
            </a:r>
            <a:r>
              <a:rPr lang="en-US" sz="4000" dirty="0"/>
              <a:t>“Lennie cried out suddenly—‘I don’t like </a:t>
            </a:r>
            <a:r>
              <a:rPr lang="en-US" sz="4000" dirty="0" smtClean="0"/>
              <a:t>this place</a:t>
            </a:r>
            <a:r>
              <a:rPr lang="en-US" sz="4000" dirty="0"/>
              <a:t>, George. This </a:t>
            </a:r>
            <a:r>
              <a:rPr lang="en-US" sz="4000" dirty="0" err="1"/>
              <a:t>ain’t</a:t>
            </a:r>
            <a:r>
              <a:rPr lang="en-US" sz="4000" dirty="0"/>
              <a:t> no good place. I </a:t>
            </a:r>
            <a:r>
              <a:rPr lang="en-US" sz="4000" dirty="0" err="1"/>
              <a:t>wanna</a:t>
            </a:r>
            <a:r>
              <a:rPr lang="en-US" sz="4000" dirty="0"/>
              <a:t> get outa </a:t>
            </a:r>
            <a:r>
              <a:rPr lang="en-US" sz="4000" dirty="0" smtClean="0"/>
              <a:t>here’” </a:t>
            </a:r>
            <a:r>
              <a:rPr lang="en-US" sz="4000" dirty="0"/>
              <a:t>(32</a:t>
            </a:r>
            <a:r>
              <a:rPr lang="en-US" sz="4000" dirty="0" smtClean="0"/>
              <a:t>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16681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5400" b="1" dirty="0" smtClean="0">
                <a:latin typeface="Freestyle Script" panose="030804020302050B0404" pitchFamily="66" charset="0"/>
              </a:rPr>
              <a:t>        RISING ACTION</a:t>
            </a:r>
          </a:p>
          <a:p>
            <a:pPr marL="0" indent="0">
              <a:buNone/>
            </a:pPr>
            <a:endParaRPr lang="en-US" sz="4000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4000" dirty="0" smtClean="0"/>
              <a:t>What </a:t>
            </a:r>
            <a:r>
              <a:rPr lang="en-US" sz="4000" dirty="0"/>
              <a:t>happens to </a:t>
            </a:r>
            <a:r>
              <a:rPr lang="en-US" sz="4000" dirty="0" err="1"/>
              <a:t>Slim’s</a:t>
            </a:r>
            <a:r>
              <a:rPr lang="en-US" sz="4000" dirty="0"/>
              <a:t> dog and her puppies? How does this function as a parallel to survival as a </a:t>
            </a:r>
            <a:r>
              <a:rPr lang="en-US" sz="4000" dirty="0" smtClean="0"/>
              <a:t>migrant farm </a:t>
            </a:r>
            <a:r>
              <a:rPr lang="en-US" sz="4000" dirty="0"/>
              <a:t>worker? How is this an example of Social Darwinism?</a:t>
            </a:r>
          </a:p>
        </p:txBody>
      </p:sp>
    </p:spTree>
    <p:extLst>
      <p:ext uri="{BB962C8B-B14F-4D97-AF65-F5344CB8AC3E}">
        <p14:creationId xmlns:p14="http://schemas.microsoft.com/office/powerpoint/2010/main" val="1839174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dirty="0" smtClean="0">
                <a:latin typeface="Freestyle Script" panose="030804020302050B0404" pitchFamily="66" charset="0"/>
              </a:rPr>
              <a:t>        RISING ACTION</a:t>
            </a:r>
          </a:p>
          <a:p>
            <a:pPr marL="0" indent="0">
              <a:buNone/>
            </a:pPr>
            <a:endParaRPr lang="en-US" sz="4000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4000" dirty="0" smtClean="0"/>
              <a:t>We have discussed George and Lennie as foils of one another.  Who else has been introduced in the chapter that may serve as a foil and to whom?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18278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 smtClean="0">
                <a:latin typeface="Freestyle Script" panose="030804020302050B0404" pitchFamily="66" charset="0"/>
              </a:rPr>
              <a:t>        RISING ACTION</a:t>
            </a:r>
          </a:p>
          <a:p>
            <a:pPr marL="0" indent="0">
              <a:buNone/>
            </a:pPr>
            <a:endParaRPr lang="en-US" sz="4000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4000" dirty="0" smtClean="0"/>
              <a:t>What </a:t>
            </a:r>
            <a:r>
              <a:rPr lang="en-US" sz="4000" dirty="0"/>
              <a:t>seems to be </a:t>
            </a:r>
            <a:r>
              <a:rPr lang="en-US" sz="4000" dirty="0" smtClean="0"/>
              <a:t>Curley’s </a:t>
            </a:r>
            <a:r>
              <a:rPr lang="en-US" sz="4000" dirty="0"/>
              <a:t>wife’s role in the novel? </a:t>
            </a:r>
            <a:endParaRPr lang="en-US" sz="4000" dirty="0" smtClean="0"/>
          </a:p>
          <a:p>
            <a:pPr marL="0" indent="0">
              <a:buNone/>
            </a:pPr>
            <a:endParaRPr lang="en-US" sz="4000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4000" dirty="0" smtClean="0"/>
              <a:t>What </a:t>
            </a:r>
            <a:r>
              <a:rPr lang="en-US" sz="4000" dirty="0"/>
              <a:t>might this indicate about the way women </a:t>
            </a:r>
            <a:r>
              <a:rPr lang="en-US" sz="4000" dirty="0" smtClean="0"/>
              <a:t>were viewed </a:t>
            </a:r>
            <a:r>
              <a:rPr lang="en-US" sz="4000" dirty="0"/>
              <a:t>during the Depression? </a:t>
            </a:r>
          </a:p>
        </p:txBody>
      </p:sp>
    </p:spTree>
    <p:extLst>
      <p:ext uri="{BB962C8B-B14F-4D97-AF65-F5344CB8AC3E}">
        <p14:creationId xmlns:p14="http://schemas.microsoft.com/office/powerpoint/2010/main" val="170281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latin typeface="Freestyle Script" panose="030804020302050B0404" pitchFamily="66" charset="0"/>
              </a:rPr>
              <a:t>       RISING ACTION</a:t>
            </a:r>
          </a:p>
          <a:p>
            <a:pPr marL="0" indent="0">
              <a:buNone/>
            </a:pPr>
            <a:endParaRPr lang="en-US" sz="4000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+mj-lt"/>
              </a:rPr>
              <a:t>Re-read </a:t>
            </a:r>
            <a:r>
              <a:rPr lang="en-US" sz="4000" dirty="0">
                <a:latin typeface="+mj-lt"/>
              </a:rPr>
              <a:t>Steinbeck's description of Slim. What does this description tell you about </a:t>
            </a:r>
            <a:r>
              <a:rPr lang="en-US" sz="4000" dirty="0" err="1">
                <a:latin typeface="+mj-lt"/>
              </a:rPr>
              <a:t>Slim's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smtClean="0">
                <a:latin typeface="+mj-lt"/>
              </a:rPr>
              <a:t>character</a:t>
            </a:r>
            <a:r>
              <a:rPr lang="en-US" sz="4000" dirty="0">
                <a:latin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0522674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201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Baskerville Old Face</vt:lpstr>
      <vt:lpstr>Century Gothic</vt:lpstr>
      <vt:lpstr>Freestyle Script</vt:lpstr>
      <vt:lpstr>Wingdings 3</vt:lpstr>
      <vt:lpstr>Wisp</vt:lpstr>
      <vt:lpstr>Of Mice and Men</vt:lpstr>
      <vt:lpstr>PowerPoint Presentation</vt:lpstr>
      <vt:lpstr>RISING ACTION   Discuss the significance of the following passage: “The old man was reassured. He had drawn a derogatory statement from George. He felt safe now…” (27)   What does this passage illustrate about the relationships between men during the Depression?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Batchelor, Margaret</cp:lastModifiedBy>
  <cp:revision>5</cp:revision>
  <dcterms:created xsi:type="dcterms:W3CDTF">2015-01-08T18:15:39Z</dcterms:created>
  <dcterms:modified xsi:type="dcterms:W3CDTF">2018-05-09T14:51:23Z</dcterms:modified>
</cp:coreProperties>
</file>