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4FC776-098D-42F0-B0BE-9588DBC3A807}" type="datetimeFigureOut">
              <a:rPr lang="en-US" smtClean="0"/>
              <a:t>8/15/2017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574E6-6F9A-466C-B019-C16DAE30D790}" type="slidenum">
              <a:rPr lang="en-US" smtClean="0"/>
              <a:t>‹#›</a:t>
            </a:fld>
            <a:endParaRPr lang="en-US"/>
          </a:p>
        </p:txBody>
      </p:sp>
    </p:spTree>
    <p:extLst>
      <p:ext uri="{BB962C8B-B14F-4D97-AF65-F5344CB8AC3E}">
        <p14:creationId xmlns:p14="http://schemas.microsoft.com/office/powerpoint/2010/main" val="2901365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E574E6-6F9A-466C-B019-C16DAE30D790}" type="slidenum">
              <a:rPr lang="en-US" smtClean="0"/>
              <a:t>3</a:t>
            </a:fld>
            <a:endParaRPr lang="en-US"/>
          </a:p>
        </p:txBody>
      </p:sp>
    </p:spTree>
    <p:extLst>
      <p:ext uri="{BB962C8B-B14F-4D97-AF65-F5344CB8AC3E}">
        <p14:creationId xmlns:p14="http://schemas.microsoft.com/office/powerpoint/2010/main" val="2520811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BAC822-7532-43B3-98F8-AA84787A34CB}"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375791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AC822-7532-43B3-98F8-AA84787A34CB}"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256553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AC822-7532-43B3-98F8-AA84787A34CB}"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298365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AC822-7532-43B3-98F8-AA84787A34CB}"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319768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AC822-7532-43B3-98F8-AA84787A34CB}"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140352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BAC822-7532-43B3-98F8-AA84787A34CB}"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326787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BAC822-7532-43B3-98F8-AA84787A34CB}"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86492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BAC822-7532-43B3-98F8-AA84787A34CB}"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281349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AC822-7532-43B3-98F8-AA84787A34CB}"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215867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AC822-7532-43B3-98F8-AA84787A34CB}"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401688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AC822-7532-43B3-98F8-AA84787A34CB}"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73366-6FEC-4ED6-8095-5D401722252D}" type="slidenum">
              <a:rPr lang="en-US" smtClean="0"/>
              <a:t>‹#›</a:t>
            </a:fld>
            <a:endParaRPr lang="en-US"/>
          </a:p>
        </p:txBody>
      </p:sp>
    </p:spTree>
    <p:extLst>
      <p:ext uri="{BB962C8B-B14F-4D97-AF65-F5344CB8AC3E}">
        <p14:creationId xmlns:p14="http://schemas.microsoft.com/office/powerpoint/2010/main" val="51912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AC822-7532-43B3-98F8-AA84787A34CB}" type="datetimeFigureOut">
              <a:rPr lang="en-US" smtClean="0"/>
              <a:t>8/15/2017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73366-6FEC-4ED6-8095-5D401722252D}" type="slidenum">
              <a:rPr lang="en-US" smtClean="0"/>
              <a:t>‹#›</a:t>
            </a:fld>
            <a:endParaRPr lang="en-US"/>
          </a:p>
        </p:txBody>
      </p:sp>
    </p:spTree>
    <p:extLst>
      <p:ext uri="{BB962C8B-B14F-4D97-AF65-F5344CB8AC3E}">
        <p14:creationId xmlns:p14="http://schemas.microsoft.com/office/powerpoint/2010/main" val="259279013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latin typeface="Baskerville Old Face" panose="02020602080505020303" pitchFamily="18" charset="0"/>
              </a:rPr>
              <a:t>An AP Literature Teacher’s Tips for Timed Writings:</a:t>
            </a:r>
            <a:endParaRPr lang="en-US" dirty="0">
              <a:latin typeface="Baskerville Old Face" panose="02020602080505020303" pitchFamily="18" charset="0"/>
            </a:endParaRPr>
          </a:p>
        </p:txBody>
      </p:sp>
      <p:sp>
        <p:nvSpPr>
          <p:cNvPr id="3" name="Subtitle 2"/>
          <p:cNvSpPr>
            <a:spLocks noGrp="1"/>
          </p:cNvSpPr>
          <p:nvPr>
            <p:ph type="subTitle" idx="1"/>
          </p:nvPr>
        </p:nvSpPr>
        <p:spPr>
          <a:xfrm>
            <a:off x="1371600" y="3352800"/>
            <a:ext cx="6400800" cy="1752600"/>
          </a:xfrm>
        </p:spPr>
        <p:txBody>
          <a:bodyPr>
            <a:normAutofit fontScale="70000" lnSpcReduction="20000"/>
          </a:bodyPr>
          <a:lstStyle/>
          <a:p>
            <a:r>
              <a:rPr lang="en-US" dirty="0" smtClean="0">
                <a:latin typeface="Baskerville Old Face" panose="02020602080505020303" pitchFamily="18" charset="0"/>
              </a:rPr>
              <a:t>Put the following in the writing section of your notebook.  </a:t>
            </a:r>
          </a:p>
          <a:p>
            <a:endParaRPr lang="en-US" dirty="0">
              <a:latin typeface="Baskerville Old Face" panose="02020602080505020303" pitchFamily="18" charset="0"/>
            </a:endParaRPr>
          </a:p>
          <a:p>
            <a:r>
              <a:rPr lang="en-US" dirty="0" smtClean="0">
                <a:latin typeface="Baskerville Old Face" panose="02020602080505020303" pitchFamily="18" charset="0"/>
              </a:rPr>
              <a:t>You may have these notes with you during the next timed writing assignment</a:t>
            </a:r>
            <a:endParaRPr lang="en-US" dirty="0">
              <a:latin typeface="Baskerville Old Face" panose="02020602080505020303" pitchFamily="18" charset="0"/>
            </a:endParaRPr>
          </a:p>
        </p:txBody>
      </p:sp>
    </p:spTree>
    <p:extLst>
      <p:ext uri="{BB962C8B-B14F-4D97-AF65-F5344CB8AC3E}">
        <p14:creationId xmlns:p14="http://schemas.microsoft.com/office/powerpoint/2010/main" val="1494875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anose="02020602080505020303" pitchFamily="18" charset="0"/>
              </a:rPr>
              <a:t/>
            </a:r>
            <a:br>
              <a:rPr lang="en-US" dirty="0" smtClean="0">
                <a:latin typeface="Baskerville Old Face" panose="02020602080505020303" pitchFamily="18" charset="0"/>
              </a:rPr>
            </a:br>
            <a:r>
              <a:rPr lang="en-US" dirty="0" smtClean="0">
                <a:latin typeface="Baskerville Old Face" panose="02020602080505020303" pitchFamily="18" charset="0"/>
              </a:rPr>
              <a:t>8.  Embed your quotes effectively (avoid referring directly back to the quote)</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457200" y="2304328"/>
            <a:ext cx="4038600" cy="4525963"/>
          </a:xfrm>
        </p:spPr>
        <p:txBody>
          <a:bodyPr>
            <a:normAutofit fontScale="92500" lnSpcReduction="20000"/>
          </a:bodyPr>
          <a:lstStyle/>
          <a:p>
            <a:pPr marL="0" indent="0">
              <a:buNone/>
            </a:pPr>
            <a:endParaRPr lang="en-US" dirty="0" smtClean="0">
              <a:latin typeface="Baskerville Old Face" panose="02020602080505020303" pitchFamily="18" charset="0"/>
            </a:endParaRPr>
          </a:p>
          <a:p>
            <a:pPr marL="0" indent="0">
              <a:buNone/>
            </a:pPr>
            <a:r>
              <a:rPr lang="en-US" dirty="0" smtClean="0">
                <a:latin typeface="Baskerville Old Face" panose="02020602080505020303" pitchFamily="18" charset="0"/>
              </a:rPr>
              <a:t>In an effort to discuss a quotation you just used, avoid phrases like “This quote is saying…” or “This quote by </a:t>
            </a:r>
            <a:r>
              <a:rPr lang="en-US" dirty="0" err="1" smtClean="0">
                <a:latin typeface="Baskerville Old Face" panose="02020602080505020303" pitchFamily="18" charset="0"/>
              </a:rPr>
              <a:t>McMuprhy</a:t>
            </a:r>
            <a:r>
              <a:rPr lang="en-US" dirty="0" smtClean="0">
                <a:latin typeface="Baskerville Old Face" panose="02020602080505020303" pitchFamily="18" charset="0"/>
              </a:rPr>
              <a:t>…” or “This is saying that…”.</a:t>
            </a:r>
          </a:p>
          <a:p>
            <a:pPr marL="0" indent="0">
              <a:buNone/>
            </a:pPr>
            <a:endParaRPr lang="en-US" dirty="0">
              <a:latin typeface="Baskerville Old Face" panose="02020602080505020303" pitchFamily="18" charset="0"/>
            </a:endParaRPr>
          </a:p>
          <a:p>
            <a:pPr marL="0" indent="0">
              <a:buNone/>
            </a:pPr>
            <a:r>
              <a:rPr lang="en-US" dirty="0" smtClean="0">
                <a:latin typeface="Baskerville Old Face" panose="02020602080505020303" pitchFamily="18" charset="0"/>
              </a:rPr>
              <a:t>Instead write something like this:</a:t>
            </a:r>
            <a:endParaRPr lang="en-US" dirty="0">
              <a:latin typeface="Baskerville Old Face" panose="02020602080505020303" pitchFamily="18" charset="0"/>
            </a:endParaRPr>
          </a:p>
        </p:txBody>
      </p:sp>
      <p:sp>
        <p:nvSpPr>
          <p:cNvPr id="4" name="Content Placeholder 3"/>
          <p:cNvSpPr>
            <a:spLocks noGrp="1"/>
          </p:cNvSpPr>
          <p:nvPr>
            <p:ph sz="half" idx="2"/>
          </p:nvPr>
        </p:nvSpPr>
        <p:spPr>
          <a:xfrm>
            <a:off x="4648200" y="2209800"/>
            <a:ext cx="4038600" cy="4525963"/>
          </a:xfrm>
        </p:spPr>
        <p:txBody>
          <a:bodyPr>
            <a:normAutofit fontScale="92500" lnSpcReduction="20000"/>
          </a:bodyPr>
          <a:lstStyle/>
          <a:p>
            <a:pPr marL="0" indent="0">
              <a:buNone/>
            </a:pPr>
            <a:r>
              <a:rPr lang="en-US" dirty="0" smtClean="0">
                <a:latin typeface="Baskerville Old Face" panose="02020602080505020303" pitchFamily="18" charset="0"/>
              </a:rPr>
              <a:t>Back to the “Eleven” essay:</a:t>
            </a:r>
          </a:p>
          <a:p>
            <a:pPr marL="0" indent="0">
              <a:buNone/>
            </a:pPr>
            <a:endParaRPr lang="en-US" dirty="0">
              <a:latin typeface="Baskerville Old Face" panose="02020602080505020303" pitchFamily="18" charset="0"/>
            </a:endParaRPr>
          </a:p>
          <a:p>
            <a:pPr marL="0" indent="0">
              <a:buNone/>
            </a:pPr>
            <a:r>
              <a:rPr lang="en-US" dirty="0" smtClean="0">
                <a:latin typeface="Baskerville Old Face" panose="02020602080505020303" pitchFamily="18" charset="0"/>
              </a:rPr>
              <a:t>“…Rachel says that in the end ‘[she wishes she] was </a:t>
            </a:r>
            <a:r>
              <a:rPr lang="en-US" dirty="0">
                <a:latin typeface="Baskerville Old Face" panose="02020602080505020303" pitchFamily="18" charset="0"/>
              </a:rPr>
              <a:t>anything but eleven, because </a:t>
            </a:r>
            <a:r>
              <a:rPr lang="en-US" dirty="0" smtClean="0">
                <a:latin typeface="Baskerville Old Face" panose="02020602080505020303" pitchFamily="18" charset="0"/>
              </a:rPr>
              <a:t>[she wants] want </a:t>
            </a:r>
            <a:r>
              <a:rPr lang="en-US" dirty="0">
                <a:latin typeface="Baskerville Old Face" panose="02020602080505020303" pitchFamily="18" charset="0"/>
              </a:rPr>
              <a:t>to be far away from today already</a:t>
            </a:r>
            <a:r>
              <a:rPr lang="en-US" dirty="0" smtClean="0">
                <a:latin typeface="Baskerville Old Face" panose="02020602080505020303" pitchFamily="18" charset="0"/>
              </a:rPr>
              <a:t>...’ and readers can </a:t>
            </a:r>
            <a:r>
              <a:rPr lang="en-US" dirty="0">
                <a:latin typeface="Baskerville Old Face" panose="02020602080505020303" pitchFamily="18" charset="0"/>
              </a:rPr>
              <a:t>hear her singsong thoughts, the repetition in her mind of what she wants to </a:t>
            </a:r>
            <a:r>
              <a:rPr lang="en-US" dirty="0" smtClean="0">
                <a:latin typeface="Baskerville Old Face" panose="02020602080505020303" pitchFamily="18" charset="0"/>
              </a:rPr>
              <a:t>say: ‘Not </a:t>
            </a:r>
            <a:r>
              <a:rPr lang="en-US" dirty="0">
                <a:latin typeface="Baskerville Old Face" panose="02020602080505020303" pitchFamily="18" charset="0"/>
              </a:rPr>
              <a:t>mine, not mine, not mine</a:t>
            </a:r>
            <a:r>
              <a:rPr lang="en-US" dirty="0" smtClean="0">
                <a:latin typeface="Baskerville Old Face" panose="02020602080505020303" pitchFamily="18" charset="0"/>
              </a:rPr>
              <a:t>.’”</a:t>
            </a:r>
            <a:endParaRPr lang="en-US" dirty="0">
              <a:latin typeface="Baskerville Old Face" panose="02020602080505020303" pitchFamily="18" charset="0"/>
            </a:endParaRPr>
          </a:p>
        </p:txBody>
      </p:sp>
    </p:spTree>
    <p:extLst>
      <p:ext uri="{BB962C8B-B14F-4D97-AF65-F5344CB8AC3E}">
        <p14:creationId xmlns:p14="http://schemas.microsoft.com/office/powerpoint/2010/main" val="424056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Miscellaneous Tips:</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457200" y="1752600"/>
            <a:ext cx="8305800" cy="4525963"/>
          </a:xfrm>
        </p:spPr>
        <p:txBody>
          <a:bodyPr>
            <a:normAutofit/>
          </a:bodyPr>
          <a:lstStyle/>
          <a:p>
            <a:r>
              <a:rPr lang="en-US" dirty="0" smtClean="0">
                <a:latin typeface="Baskerville Old Face" panose="02020602080505020303" pitchFamily="18" charset="0"/>
              </a:rPr>
              <a:t>Use THIRD PERSON only!</a:t>
            </a:r>
          </a:p>
          <a:p>
            <a:r>
              <a:rPr lang="en-US" dirty="0" smtClean="0">
                <a:latin typeface="Baskerville Old Face" panose="02020602080505020303" pitchFamily="18" charset="0"/>
              </a:rPr>
              <a:t>BS = be specific</a:t>
            </a:r>
          </a:p>
          <a:p>
            <a:r>
              <a:rPr lang="en-US" dirty="0" smtClean="0">
                <a:latin typeface="Baskerville Old Face" panose="02020602080505020303" pitchFamily="18" charset="0"/>
              </a:rPr>
              <a:t>WC = word choice</a:t>
            </a:r>
          </a:p>
          <a:p>
            <a:r>
              <a:rPr lang="en-US" dirty="0" smtClean="0">
                <a:latin typeface="Baskerville Old Face" panose="02020602080505020303" pitchFamily="18" charset="0"/>
              </a:rPr>
              <a:t>Don’t refer to a text as a “book.”  That’s too vague</a:t>
            </a:r>
          </a:p>
          <a:p>
            <a:r>
              <a:rPr lang="en-US" dirty="0" smtClean="0">
                <a:latin typeface="Baskerville Old Face" panose="02020602080505020303" pitchFamily="18" charset="0"/>
              </a:rPr>
              <a:t>Use strong transitions (avoid “First”, “Secondly”, “Next”, “To begin”, “In conclusion”)</a:t>
            </a:r>
            <a:endParaRPr lang="en-US" dirty="0">
              <a:latin typeface="Baskerville Old Face" panose="02020602080505020303" pitchFamily="18" charset="0"/>
            </a:endParaRPr>
          </a:p>
        </p:txBody>
      </p:sp>
    </p:spTree>
    <p:extLst>
      <p:ext uri="{BB962C8B-B14F-4D97-AF65-F5344CB8AC3E}">
        <p14:creationId xmlns:p14="http://schemas.microsoft.com/office/powerpoint/2010/main" val="180485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anose="02020602080505020303" pitchFamily="18" charset="0"/>
              </a:rPr>
              <a:t/>
            </a:r>
            <a:br>
              <a:rPr lang="en-US" dirty="0" smtClean="0">
                <a:latin typeface="Baskerville Old Face" panose="02020602080505020303" pitchFamily="18" charset="0"/>
              </a:rPr>
            </a:br>
            <a:r>
              <a:rPr lang="en-US" sz="3100" dirty="0" smtClean="0">
                <a:latin typeface="Baskerville Old Face" panose="02020602080505020303" pitchFamily="18" charset="0"/>
              </a:rPr>
              <a:t>For the purposes of this presentation, we will refer to the following  sample prompt:</a:t>
            </a:r>
            <a:endParaRPr lang="en-US" sz="3100" dirty="0">
              <a:latin typeface="Baskerville Old Face" panose="02020602080505020303" pitchFamily="18" charset="0"/>
            </a:endParaRPr>
          </a:p>
        </p:txBody>
      </p:sp>
      <p:sp>
        <p:nvSpPr>
          <p:cNvPr id="3" name="Content Placeholder 2"/>
          <p:cNvSpPr>
            <a:spLocks noGrp="1"/>
          </p:cNvSpPr>
          <p:nvPr>
            <p:ph idx="1"/>
          </p:nvPr>
        </p:nvSpPr>
        <p:spPr>
          <a:xfrm>
            <a:off x="457200" y="2057400"/>
            <a:ext cx="8229600" cy="4525963"/>
          </a:xfrm>
        </p:spPr>
        <p:txBody>
          <a:bodyPr/>
          <a:lstStyle/>
          <a:p>
            <a:pPr marL="0" indent="0" algn="ctr">
              <a:buNone/>
            </a:pPr>
            <a:endParaRPr lang="en-US" dirty="0">
              <a:latin typeface="Baskerville Old Face" panose="02020602080505020303" pitchFamily="18" charset="0"/>
            </a:endParaRPr>
          </a:p>
          <a:p>
            <a:pPr marL="0" indent="0" algn="ctr">
              <a:buNone/>
            </a:pPr>
            <a:r>
              <a:rPr lang="en-US" sz="4000" i="1" dirty="0" smtClean="0">
                <a:latin typeface="Baskerville Old Face" panose="02020602080505020303" pitchFamily="18" charset="0"/>
              </a:rPr>
              <a:t>Discuss how Sandra Cisneros, in her short story “Eleven”, uses </a:t>
            </a:r>
            <a:r>
              <a:rPr lang="en-US" sz="4000" i="1" dirty="0">
                <a:latin typeface="Baskerville Old Face" panose="02020602080505020303" pitchFamily="18" charset="0"/>
              </a:rPr>
              <a:t>literary </a:t>
            </a:r>
            <a:r>
              <a:rPr lang="en-US" sz="4000" i="1" dirty="0" smtClean="0">
                <a:latin typeface="Baskerville Old Face" panose="02020602080505020303" pitchFamily="18" charset="0"/>
              </a:rPr>
              <a:t>techniques to </a:t>
            </a:r>
            <a:r>
              <a:rPr lang="en-US" sz="4000" i="1" dirty="0">
                <a:latin typeface="Baskerville Old Face" panose="02020602080505020303" pitchFamily="18" charset="0"/>
              </a:rPr>
              <a:t>characterize </a:t>
            </a:r>
            <a:r>
              <a:rPr lang="en-US" sz="4000" i="1" dirty="0" smtClean="0">
                <a:latin typeface="Baskerville Old Face" panose="02020602080505020303" pitchFamily="18" charset="0"/>
              </a:rPr>
              <a:t>Rachel. </a:t>
            </a:r>
            <a:endParaRPr lang="en-US" sz="4000" i="1" dirty="0">
              <a:latin typeface="Baskerville Old Face" panose="02020602080505020303" pitchFamily="18" charset="0"/>
            </a:endParaRPr>
          </a:p>
        </p:txBody>
      </p:sp>
    </p:spTree>
    <p:extLst>
      <p:ext uri="{BB962C8B-B14F-4D97-AF65-F5344CB8AC3E}">
        <p14:creationId xmlns:p14="http://schemas.microsoft.com/office/powerpoint/2010/main" val="1155023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latin typeface="Baskerville Old Face" panose="02020602080505020303" pitchFamily="18" charset="0"/>
              </a:rPr>
              <a:t>1.  Title and Author</a:t>
            </a:r>
            <a:endParaRPr lang="en-US" dirty="0">
              <a:latin typeface="Baskerville Old Face" panose="02020602080505020303" pitchFamily="18" charset="0"/>
            </a:endParaRPr>
          </a:p>
        </p:txBody>
      </p:sp>
      <p:sp>
        <p:nvSpPr>
          <p:cNvPr id="3" name="Subtitle 2"/>
          <p:cNvSpPr>
            <a:spLocks noGrp="1"/>
          </p:cNvSpPr>
          <p:nvPr>
            <p:ph type="subTitle" idx="1"/>
          </p:nvPr>
        </p:nvSpPr>
        <p:spPr>
          <a:xfrm>
            <a:off x="762000" y="1676400"/>
            <a:ext cx="7467600" cy="2133600"/>
          </a:xfrm>
        </p:spPr>
        <p:txBody>
          <a:bodyPr>
            <a:normAutofit/>
          </a:bodyPr>
          <a:lstStyle/>
          <a:p>
            <a:r>
              <a:rPr lang="en-US" dirty="0" smtClean="0">
                <a:latin typeface="Baskerville Old Face" panose="02020602080505020303" pitchFamily="18" charset="0"/>
              </a:rPr>
              <a:t>If the essay prompt requires you to respond to a piece of literature (poem, novel, short story, article, etc.), then you MUST mention the title and author in your introduction.</a:t>
            </a:r>
          </a:p>
          <a:p>
            <a:endParaRPr lang="en-US" dirty="0">
              <a:latin typeface="Baskerville Old Face" panose="02020602080505020303" pitchFamily="18" charset="0"/>
            </a:endParaRPr>
          </a:p>
          <a:p>
            <a:endParaRPr lang="en-US" dirty="0">
              <a:latin typeface="Baskerville Old Face" panose="02020602080505020303" pitchFamily="18" charset="0"/>
            </a:endParaRPr>
          </a:p>
          <a:p>
            <a:endParaRPr lang="en-US" dirty="0">
              <a:latin typeface="Baskerville Old Face" panose="02020602080505020303" pitchFamily="18" charset="0"/>
            </a:endParaRPr>
          </a:p>
        </p:txBody>
      </p:sp>
      <p:sp>
        <p:nvSpPr>
          <p:cNvPr id="4" name="Subtitle 2"/>
          <p:cNvSpPr txBox="1">
            <a:spLocks/>
          </p:cNvSpPr>
          <p:nvPr/>
        </p:nvSpPr>
        <p:spPr>
          <a:xfrm>
            <a:off x="900545" y="4038600"/>
            <a:ext cx="7467600" cy="2514600"/>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smtClean="0">
                <a:latin typeface="Baskerville Old Face" panose="02020602080505020303" pitchFamily="18" charset="0"/>
              </a:rPr>
              <a:t>SAMPLE INTRO:</a:t>
            </a:r>
          </a:p>
          <a:p>
            <a:r>
              <a:rPr lang="en-US" b="1" i="1" dirty="0">
                <a:latin typeface="Baskerville Old Face" panose="02020602080505020303" pitchFamily="18" charset="0"/>
              </a:rPr>
              <a:t>Sandra Cisneros' </a:t>
            </a:r>
            <a:r>
              <a:rPr lang="en-US" i="1" dirty="0">
                <a:latin typeface="Baskerville Old Face" panose="02020602080505020303" pitchFamily="18" charset="0"/>
              </a:rPr>
              <a:t>Rachel is very wise for a girl of only eleven, even though Rachel herself might disagree. The fact that the story is titled </a:t>
            </a:r>
            <a:r>
              <a:rPr lang="en-US" b="1" i="1" dirty="0" smtClean="0">
                <a:latin typeface="Baskerville Old Face" panose="02020602080505020303" pitchFamily="18" charset="0"/>
              </a:rPr>
              <a:t>“Eleven” </a:t>
            </a:r>
            <a:r>
              <a:rPr lang="en-US" i="1" dirty="0">
                <a:latin typeface="Baskerville Old Face" panose="02020602080505020303" pitchFamily="18" charset="0"/>
              </a:rPr>
              <a:t>and the repetition of her age throughout the story </a:t>
            </a:r>
            <a:r>
              <a:rPr lang="en-US" i="1" dirty="0" smtClean="0">
                <a:latin typeface="Baskerville Old Face" panose="02020602080505020303" pitchFamily="18" charset="0"/>
              </a:rPr>
              <a:t>do not effectively combat the feeling the </a:t>
            </a:r>
            <a:r>
              <a:rPr lang="en-US" i="1" dirty="0">
                <a:latin typeface="Baskerville Old Face" panose="02020602080505020303" pitchFamily="18" charset="0"/>
              </a:rPr>
              <a:t>reader </a:t>
            </a:r>
            <a:r>
              <a:rPr lang="en-US" i="1" dirty="0" smtClean="0">
                <a:latin typeface="Baskerville Old Face" panose="02020602080505020303" pitchFamily="18" charset="0"/>
              </a:rPr>
              <a:t>gets that </a:t>
            </a:r>
            <a:r>
              <a:rPr lang="en-US" i="1" dirty="0">
                <a:latin typeface="Baskerville Old Face" panose="02020602080505020303" pitchFamily="18" charset="0"/>
              </a:rPr>
              <a:t>Rachel is much older and wiser than her years. The author's choice of narrator, </a:t>
            </a:r>
            <a:r>
              <a:rPr lang="en-US" i="1" dirty="0" smtClean="0">
                <a:latin typeface="Baskerville Old Face" panose="02020602080505020303" pitchFamily="18" charset="0"/>
              </a:rPr>
              <a:t>language, and </a:t>
            </a:r>
            <a:r>
              <a:rPr lang="en-US" i="1" dirty="0">
                <a:latin typeface="Baskerville Old Face" panose="02020602080505020303" pitchFamily="18" charset="0"/>
              </a:rPr>
              <a:t>images and concepts </a:t>
            </a:r>
            <a:r>
              <a:rPr lang="en-US" i="1" dirty="0" smtClean="0">
                <a:latin typeface="Baskerville Old Face" panose="02020602080505020303" pitchFamily="18" charset="0"/>
              </a:rPr>
              <a:t>are all literary techniques that work </a:t>
            </a:r>
            <a:r>
              <a:rPr lang="en-US" i="1" dirty="0">
                <a:latin typeface="Baskerville Old Face" panose="02020602080505020303" pitchFamily="18" charset="0"/>
              </a:rPr>
              <a:t>together to make Rachel a well-developed character.</a:t>
            </a:r>
            <a:endParaRPr lang="en-US" i="1" dirty="0" smtClean="0">
              <a:latin typeface="Baskerville Old Face" panose="02020602080505020303" pitchFamily="18" charset="0"/>
            </a:endParaRPr>
          </a:p>
          <a:p>
            <a:endParaRPr lang="en-US" dirty="0" smtClean="0">
              <a:latin typeface="Baskerville Old Face" panose="02020602080505020303" pitchFamily="18" charset="0"/>
            </a:endParaRPr>
          </a:p>
          <a:p>
            <a:endParaRPr lang="en-US" dirty="0" smtClean="0">
              <a:latin typeface="Baskerville Old Face" panose="02020602080505020303" pitchFamily="18" charset="0"/>
            </a:endParaRPr>
          </a:p>
          <a:p>
            <a:endParaRPr lang="en-US" dirty="0">
              <a:latin typeface="Baskerville Old Face" panose="02020602080505020303" pitchFamily="18" charset="0"/>
            </a:endParaRPr>
          </a:p>
        </p:txBody>
      </p:sp>
    </p:spTree>
    <p:extLst>
      <p:ext uri="{BB962C8B-B14F-4D97-AF65-F5344CB8AC3E}">
        <p14:creationId xmlns:p14="http://schemas.microsoft.com/office/powerpoint/2010/main" val="362891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normAutofit fontScale="90000"/>
          </a:bodyPr>
          <a:lstStyle/>
          <a:p>
            <a:r>
              <a:rPr lang="en-US" dirty="0" smtClean="0">
                <a:latin typeface="Baskerville Old Face" panose="02020602080505020303" pitchFamily="18" charset="0"/>
              </a:rPr>
              <a:t/>
            </a:r>
            <a:br>
              <a:rPr lang="en-US" dirty="0" smtClean="0">
                <a:latin typeface="Baskerville Old Face" panose="02020602080505020303" pitchFamily="18" charset="0"/>
              </a:rPr>
            </a:br>
            <a:r>
              <a:rPr lang="en-US" dirty="0" smtClean="0">
                <a:latin typeface="Baskerville Old Face" panose="02020602080505020303" pitchFamily="18" charset="0"/>
              </a:rPr>
              <a:t>2. Punctuate titles </a:t>
            </a:r>
            <a:r>
              <a:rPr lang="en-US" dirty="0">
                <a:latin typeface="Baskerville Old Face" panose="02020602080505020303" pitchFamily="18" charset="0"/>
              </a:rPr>
              <a:t>correctly</a:t>
            </a:r>
            <a:br>
              <a:rPr lang="en-US" dirty="0">
                <a:latin typeface="Baskerville Old Face" panose="02020602080505020303" pitchFamily="18" charset="0"/>
              </a:rPr>
            </a:br>
            <a:r>
              <a:rPr lang="en-US" sz="3100" dirty="0">
                <a:latin typeface="Baskerville Old Face" panose="02020602080505020303" pitchFamily="18" charset="0"/>
              </a:rPr>
              <a:t>Quotation marks or underline?      </a:t>
            </a:r>
            <a:r>
              <a:rPr lang="en-US" sz="3100" dirty="0" smtClean="0">
                <a:latin typeface="Baskerville Old Face" panose="02020602080505020303" pitchFamily="18" charset="0"/>
              </a:rPr>
              <a:t/>
            </a:r>
            <a:br>
              <a:rPr lang="en-US" sz="3100" dirty="0" smtClean="0">
                <a:latin typeface="Baskerville Old Face" panose="02020602080505020303" pitchFamily="18" charset="0"/>
              </a:rPr>
            </a:br>
            <a:r>
              <a:rPr lang="en-US" sz="3100" dirty="0" smtClean="0">
                <a:latin typeface="Baskerville Old Face" panose="02020602080505020303" pitchFamily="18" charset="0"/>
              </a:rPr>
              <a:t>You </a:t>
            </a:r>
            <a:r>
              <a:rPr lang="en-US" sz="3100" dirty="0">
                <a:latin typeface="Baskerville Old Face" panose="02020602080505020303" pitchFamily="18" charset="0"/>
              </a:rPr>
              <a:t>tell me:</a:t>
            </a:r>
            <a:br>
              <a:rPr lang="en-US" sz="3100" dirty="0">
                <a:latin typeface="Baskerville Old Face" panose="02020602080505020303" pitchFamily="18" charset="0"/>
              </a:rPr>
            </a:br>
            <a:endParaRPr lang="en-US" sz="3100" dirty="0">
              <a:latin typeface="Baskerville Old Face" panose="02020602080505020303" pitchFamily="18" charset="0"/>
            </a:endParaRPr>
          </a:p>
        </p:txBody>
      </p:sp>
      <p:sp>
        <p:nvSpPr>
          <p:cNvPr id="3" name="Subtitle 2"/>
          <p:cNvSpPr>
            <a:spLocks noGrp="1"/>
          </p:cNvSpPr>
          <p:nvPr>
            <p:ph type="subTitle" idx="1"/>
          </p:nvPr>
        </p:nvSpPr>
        <p:spPr>
          <a:xfrm>
            <a:off x="1371600" y="3124200"/>
            <a:ext cx="6400800" cy="2667000"/>
          </a:xfrm>
        </p:spPr>
        <p:txBody>
          <a:bodyPr/>
          <a:lstStyle/>
          <a:p>
            <a:pPr algn="l"/>
            <a:r>
              <a:rPr lang="en-US" dirty="0" smtClean="0">
                <a:latin typeface="Baskerville Old Face" panose="02020602080505020303" pitchFamily="18" charset="0"/>
              </a:rPr>
              <a:t>Novels?</a:t>
            </a:r>
          </a:p>
          <a:p>
            <a:pPr algn="l"/>
            <a:r>
              <a:rPr lang="en-US" dirty="0" smtClean="0">
                <a:latin typeface="Baskerville Old Face" panose="02020602080505020303" pitchFamily="18" charset="0"/>
              </a:rPr>
              <a:t>Short stories?</a:t>
            </a:r>
          </a:p>
          <a:p>
            <a:pPr algn="l"/>
            <a:r>
              <a:rPr lang="en-US" dirty="0" smtClean="0">
                <a:latin typeface="Baskerville Old Face" panose="02020602080505020303" pitchFamily="18" charset="0"/>
              </a:rPr>
              <a:t>Poetry?</a:t>
            </a:r>
          </a:p>
          <a:p>
            <a:pPr algn="l"/>
            <a:r>
              <a:rPr lang="en-US" dirty="0" smtClean="0">
                <a:latin typeface="Baskerville Old Face" panose="02020602080505020303" pitchFamily="18" charset="0"/>
              </a:rPr>
              <a:t>Newspaper/magazine article?</a:t>
            </a:r>
          </a:p>
          <a:p>
            <a:pPr algn="l"/>
            <a:endParaRPr lang="en-US" dirty="0" smtClean="0">
              <a:latin typeface="Baskerville Old Face" panose="02020602080505020303" pitchFamily="18" charset="0"/>
            </a:endParaRPr>
          </a:p>
          <a:p>
            <a:pPr algn="l"/>
            <a:endParaRPr lang="en-US" dirty="0">
              <a:latin typeface="Baskerville Old Face" panose="02020602080505020303" pitchFamily="18" charset="0"/>
            </a:endParaRPr>
          </a:p>
        </p:txBody>
      </p:sp>
    </p:spTree>
    <p:extLst>
      <p:ext uri="{BB962C8B-B14F-4D97-AF65-F5344CB8AC3E}">
        <p14:creationId xmlns:p14="http://schemas.microsoft.com/office/powerpoint/2010/main" val="225366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anose="02020602080505020303" pitchFamily="18" charset="0"/>
              </a:rPr>
              <a:t>3. Use the language of the prompt in your essay.</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457200" y="1600200"/>
            <a:ext cx="1600200" cy="4525963"/>
          </a:xfrm>
        </p:spPr>
        <p:txBody>
          <a:bodyPr>
            <a:normAutofit fontScale="77500" lnSpcReduction="20000"/>
          </a:bodyPr>
          <a:lstStyle/>
          <a:p>
            <a:pPr marL="0" indent="0">
              <a:buNone/>
            </a:pPr>
            <a:r>
              <a:rPr lang="en-US" i="1" u="sng" dirty="0" smtClean="0">
                <a:latin typeface="Baskerville Old Face" panose="02020602080505020303" pitchFamily="18" charset="0"/>
              </a:rPr>
              <a:t>Sample Prompt:</a:t>
            </a:r>
          </a:p>
          <a:p>
            <a:pPr marL="0" indent="0">
              <a:buNone/>
            </a:pPr>
            <a:r>
              <a:rPr lang="en-US" i="1" dirty="0" smtClean="0">
                <a:latin typeface="Baskerville Old Face" panose="02020602080505020303" pitchFamily="18" charset="0"/>
              </a:rPr>
              <a:t>In her short story “Eleven”, discuss how Sandra Cisneros uses literary techniques to characterize Rachel. </a:t>
            </a:r>
          </a:p>
          <a:p>
            <a:endParaRPr lang="en-US" dirty="0">
              <a:latin typeface="Baskerville Old Face" panose="02020602080505020303" pitchFamily="18" charset="0"/>
            </a:endParaRPr>
          </a:p>
        </p:txBody>
      </p:sp>
      <p:sp>
        <p:nvSpPr>
          <p:cNvPr id="4" name="Content Placeholder 3"/>
          <p:cNvSpPr>
            <a:spLocks noGrp="1"/>
          </p:cNvSpPr>
          <p:nvPr>
            <p:ph sz="half" idx="2"/>
          </p:nvPr>
        </p:nvSpPr>
        <p:spPr>
          <a:xfrm>
            <a:off x="2286000" y="1676400"/>
            <a:ext cx="6705600" cy="4525963"/>
          </a:xfrm>
        </p:spPr>
        <p:txBody>
          <a:bodyPr>
            <a:normAutofit fontScale="77500" lnSpcReduction="20000"/>
          </a:bodyPr>
          <a:lstStyle/>
          <a:p>
            <a:pPr marL="0" indent="0" algn="ctr">
              <a:buNone/>
            </a:pPr>
            <a:r>
              <a:rPr lang="en-US" sz="3300" dirty="0" smtClean="0">
                <a:latin typeface="Baskerville Old Face" panose="02020602080505020303" pitchFamily="18" charset="0"/>
              </a:rPr>
              <a:t>If the prompt asks about characterization, for example, mention characterization (or characterize) in the intro and throughout your essay.  Also, your essay should make mention of the term “literary techniques”, as well, as it is also a requirement of the prompt.</a:t>
            </a:r>
          </a:p>
          <a:p>
            <a:pPr marL="0" indent="0">
              <a:buNone/>
            </a:pPr>
            <a:endParaRPr lang="en-US" dirty="0" smtClean="0">
              <a:latin typeface="Baskerville Old Face" panose="02020602080505020303" pitchFamily="18" charset="0"/>
            </a:endParaRPr>
          </a:p>
          <a:p>
            <a:pPr marL="0" indent="0">
              <a:buNone/>
            </a:pPr>
            <a:r>
              <a:rPr lang="en-US" sz="2300" dirty="0" smtClean="0">
                <a:latin typeface="Baskerville Old Face" panose="02020602080505020303" pitchFamily="18" charset="0"/>
              </a:rPr>
              <a:t>SAMPLE INTRO:</a:t>
            </a:r>
            <a:endParaRPr lang="en-US" sz="2300" dirty="0">
              <a:latin typeface="Baskerville Old Face" panose="02020602080505020303" pitchFamily="18" charset="0"/>
            </a:endParaRPr>
          </a:p>
          <a:p>
            <a:pPr marL="0" indent="0">
              <a:buNone/>
            </a:pPr>
            <a:r>
              <a:rPr lang="en-US" sz="2300" i="1" dirty="0" smtClean="0">
                <a:latin typeface="Baskerville Old Face" panose="02020602080505020303" pitchFamily="18" charset="0"/>
              </a:rPr>
              <a:t>Sandra Cisneros' Rachel is very wise for a girl of only eleven, even though Rachel herself might disagree. The fact that the story is titled “Eleven” and the repetition of her age throughout the story do not sufficiently combat the feeling the reader gets that Cisneros’ </a:t>
            </a:r>
            <a:r>
              <a:rPr lang="en-US" sz="2300" b="1" i="1" dirty="0" smtClean="0">
                <a:latin typeface="Baskerville Old Face" panose="02020602080505020303" pitchFamily="18" charset="0"/>
              </a:rPr>
              <a:t>characterizes</a:t>
            </a:r>
            <a:r>
              <a:rPr lang="en-US" sz="2300" i="1" dirty="0" smtClean="0">
                <a:latin typeface="Baskerville Old Face" panose="02020602080505020303" pitchFamily="18" charset="0"/>
              </a:rPr>
              <a:t> Rachel as much older and wiser than her years. The author's choice of narrator, language, and images and concepts are all </a:t>
            </a:r>
            <a:r>
              <a:rPr lang="en-US" sz="2300" b="1" i="1" dirty="0" smtClean="0">
                <a:latin typeface="Baskerville Old Face" panose="02020602080505020303" pitchFamily="18" charset="0"/>
              </a:rPr>
              <a:t>literary techniques </a:t>
            </a:r>
            <a:r>
              <a:rPr lang="en-US" sz="2300" i="1" dirty="0" smtClean="0">
                <a:latin typeface="Baskerville Old Face" panose="02020602080505020303" pitchFamily="18" charset="0"/>
              </a:rPr>
              <a:t>that work together to make Rachel a well-developed character.</a:t>
            </a:r>
          </a:p>
          <a:p>
            <a:pPr marL="0" indent="0">
              <a:buNone/>
            </a:pPr>
            <a:endParaRPr lang="en-US" dirty="0">
              <a:latin typeface="Baskerville Old Face" panose="02020602080505020303" pitchFamily="18" charset="0"/>
            </a:endParaRPr>
          </a:p>
        </p:txBody>
      </p:sp>
    </p:spTree>
    <p:extLst>
      <p:ext uri="{BB962C8B-B14F-4D97-AF65-F5344CB8AC3E}">
        <p14:creationId xmlns:p14="http://schemas.microsoft.com/office/powerpoint/2010/main" val="101072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anose="02020602080505020303" pitchFamily="18" charset="0"/>
              </a:rPr>
              <a:t>4.  Use ACTIVE not PASSIVE voice</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457200" y="1600200"/>
            <a:ext cx="2895600" cy="4525963"/>
          </a:xfrm>
        </p:spPr>
        <p:txBody>
          <a:bodyPr>
            <a:normAutofit fontScale="77500" lnSpcReduction="20000"/>
          </a:bodyPr>
          <a:lstStyle/>
          <a:p>
            <a:pPr marL="0" indent="0">
              <a:buNone/>
            </a:pPr>
            <a:r>
              <a:rPr lang="en-US" sz="2400" b="1" dirty="0">
                <a:latin typeface="Baskerville Old Face" panose="02020602080505020303" pitchFamily="18" charset="0"/>
              </a:rPr>
              <a:t>A verb is </a:t>
            </a:r>
            <a:r>
              <a:rPr lang="en-US" sz="2400" b="1" dirty="0" smtClean="0">
                <a:latin typeface="Baskerville Old Face" panose="02020602080505020303" pitchFamily="18" charset="0"/>
              </a:rPr>
              <a:t>ACTIVE if </a:t>
            </a:r>
            <a:r>
              <a:rPr lang="en-US" sz="2400" b="1" dirty="0">
                <a:latin typeface="Baskerville Old Face" panose="02020602080505020303" pitchFamily="18" charset="0"/>
              </a:rPr>
              <a:t>the subject does the action.</a:t>
            </a:r>
          </a:p>
          <a:p>
            <a:pPr marL="0" indent="0">
              <a:buNone/>
            </a:pPr>
            <a:endParaRPr lang="en-US" sz="2400" dirty="0" smtClean="0">
              <a:latin typeface="Baskerville Old Face" panose="02020602080505020303" pitchFamily="18" charset="0"/>
            </a:endParaRPr>
          </a:p>
          <a:p>
            <a:pPr marL="0" indent="0">
              <a:buNone/>
            </a:pPr>
            <a:r>
              <a:rPr lang="en-US" sz="2400" dirty="0">
                <a:latin typeface="Baskerville Old Face" panose="02020602080505020303" pitchFamily="18" charset="0"/>
              </a:rPr>
              <a:t>*</a:t>
            </a:r>
            <a:r>
              <a:rPr lang="en-US" sz="2400" dirty="0" smtClean="0">
                <a:latin typeface="Baskerville Old Face" panose="02020602080505020303" pitchFamily="18" charset="0"/>
              </a:rPr>
              <a:t>Laura </a:t>
            </a:r>
            <a:r>
              <a:rPr lang="en-US" sz="2400" i="1" dirty="0">
                <a:latin typeface="Baskerville Old Face" panose="02020602080505020303" pitchFamily="18" charset="0"/>
              </a:rPr>
              <a:t>found</a:t>
            </a:r>
            <a:r>
              <a:rPr lang="en-US" sz="2400" dirty="0">
                <a:latin typeface="Baskerville Old Face" panose="02020602080505020303" pitchFamily="18" charset="0"/>
              </a:rPr>
              <a:t> a dinosaur bone</a:t>
            </a:r>
            <a:r>
              <a:rPr lang="en-US" sz="2400" dirty="0" smtClean="0">
                <a:latin typeface="Baskerville Old Face" panose="02020602080505020303" pitchFamily="18" charset="0"/>
              </a:rPr>
              <a:t>.</a:t>
            </a:r>
          </a:p>
          <a:p>
            <a:pPr marL="0" indent="0">
              <a:buNone/>
            </a:pPr>
            <a:endParaRPr lang="en-US" sz="900" dirty="0">
              <a:latin typeface="Baskerville Old Face" panose="02020602080505020303" pitchFamily="18" charset="0"/>
            </a:endParaRPr>
          </a:p>
          <a:p>
            <a:pPr marL="0" indent="0">
              <a:buNone/>
            </a:pPr>
            <a:r>
              <a:rPr lang="en-US" sz="2400" dirty="0" smtClean="0">
                <a:latin typeface="Baskerville Old Face" panose="02020602080505020303" pitchFamily="18" charset="0"/>
              </a:rPr>
              <a:t>*My </a:t>
            </a:r>
            <a:r>
              <a:rPr lang="en-US" sz="2400" dirty="0">
                <a:latin typeface="Baskerville Old Face" panose="02020602080505020303" pitchFamily="18" charset="0"/>
              </a:rPr>
              <a:t>grandma </a:t>
            </a:r>
            <a:r>
              <a:rPr lang="en-US" sz="2400" i="1" dirty="0">
                <a:latin typeface="Baskerville Old Face" panose="02020602080505020303" pitchFamily="18" charset="0"/>
              </a:rPr>
              <a:t>called</a:t>
            </a:r>
            <a:r>
              <a:rPr lang="en-US" sz="2400" dirty="0">
                <a:latin typeface="Baskerville Old Face" panose="02020602080505020303" pitchFamily="18" charset="0"/>
              </a:rPr>
              <a:t> yesterday.</a:t>
            </a:r>
          </a:p>
          <a:p>
            <a:pPr marL="0" indent="0">
              <a:buNone/>
            </a:pPr>
            <a:r>
              <a:rPr lang="en-US" sz="2400" dirty="0">
                <a:latin typeface="Baskerville Old Face" panose="02020602080505020303" pitchFamily="18" charset="0"/>
              </a:rPr>
              <a:t> </a:t>
            </a:r>
          </a:p>
          <a:p>
            <a:pPr marL="0" indent="0">
              <a:buNone/>
            </a:pPr>
            <a:r>
              <a:rPr lang="en-US" sz="2400" b="1" dirty="0">
                <a:latin typeface="Baskerville Old Face" panose="02020602080505020303" pitchFamily="18" charset="0"/>
              </a:rPr>
              <a:t>A verb is </a:t>
            </a:r>
            <a:r>
              <a:rPr lang="en-US" sz="2400" b="1" dirty="0" smtClean="0">
                <a:latin typeface="Baskerville Old Face" panose="02020602080505020303" pitchFamily="18" charset="0"/>
              </a:rPr>
              <a:t>PASSIVE if </a:t>
            </a:r>
            <a:r>
              <a:rPr lang="en-US" sz="2400" b="1" dirty="0">
                <a:latin typeface="Baskerville Old Face" panose="02020602080505020303" pitchFamily="18" charset="0"/>
              </a:rPr>
              <a:t>its action is performed upon the subject.</a:t>
            </a:r>
          </a:p>
          <a:p>
            <a:pPr marL="0" indent="0">
              <a:buNone/>
            </a:pPr>
            <a:endParaRPr lang="en-US" sz="2400" dirty="0" smtClean="0">
              <a:latin typeface="Baskerville Old Face" panose="02020602080505020303" pitchFamily="18" charset="0"/>
            </a:endParaRPr>
          </a:p>
          <a:p>
            <a:pPr marL="0" indent="0">
              <a:buNone/>
            </a:pPr>
            <a:r>
              <a:rPr lang="en-US" sz="2400" dirty="0">
                <a:latin typeface="Baskerville Old Face" panose="02020602080505020303" pitchFamily="18" charset="0"/>
              </a:rPr>
              <a:t>*</a:t>
            </a:r>
            <a:r>
              <a:rPr lang="en-US" sz="2400" dirty="0" smtClean="0">
                <a:latin typeface="Baskerville Old Face" panose="02020602080505020303" pitchFamily="18" charset="0"/>
              </a:rPr>
              <a:t>A </a:t>
            </a:r>
            <a:r>
              <a:rPr lang="en-US" sz="2400" dirty="0">
                <a:latin typeface="Baskerville Old Face" panose="02020602080505020303" pitchFamily="18" charset="0"/>
              </a:rPr>
              <a:t>dinosaur bone </a:t>
            </a:r>
            <a:r>
              <a:rPr lang="en-US" sz="2400" i="1" dirty="0">
                <a:latin typeface="Baskerville Old Face" panose="02020602080505020303" pitchFamily="18" charset="0"/>
              </a:rPr>
              <a:t>was found</a:t>
            </a:r>
            <a:r>
              <a:rPr lang="en-US" sz="2400" dirty="0">
                <a:latin typeface="Baskerville Old Face" panose="02020602080505020303" pitchFamily="18" charset="0"/>
              </a:rPr>
              <a:t> by Laura.</a:t>
            </a:r>
          </a:p>
          <a:p>
            <a:pPr marL="0" indent="0">
              <a:buNone/>
            </a:pPr>
            <a:endParaRPr lang="en-US" sz="900" dirty="0" smtClean="0">
              <a:latin typeface="Baskerville Old Face" panose="02020602080505020303" pitchFamily="18" charset="0"/>
            </a:endParaRPr>
          </a:p>
          <a:p>
            <a:pPr marL="0" indent="0">
              <a:buNone/>
            </a:pPr>
            <a:r>
              <a:rPr lang="en-US" sz="2400" dirty="0" smtClean="0">
                <a:latin typeface="Baskerville Old Face" panose="02020602080505020303" pitchFamily="18" charset="0"/>
              </a:rPr>
              <a:t>*I </a:t>
            </a:r>
            <a:r>
              <a:rPr lang="en-US" sz="2400" i="1" dirty="0">
                <a:latin typeface="Baskerville Old Face" panose="02020602080505020303" pitchFamily="18" charset="0"/>
              </a:rPr>
              <a:t>was called</a:t>
            </a:r>
            <a:r>
              <a:rPr lang="en-US" sz="2400" dirty="0">
                <a:latin typeface="Baskerville Old Face" panose="02020602080505020303" pitchFamily="18" charset="0"/>
              </a:rPr>
              <a:t> by my grandma yesterday.</a:t>
            </a:r>
          </a:p>
          <a:p>
            <a:pPr marL="0" indent="0">
              <a:buNone/>
            </a:pPr>
            <a:endParaRPr lang="en-US" dirty="0">
              <a:latin typeface="Baskerville Old Face" panose="02020602080505020303" pitchFamily="18" charset="0"/>
            </a:endParaRPr>
          </a:p>
        </p:txBody>
      </p:sp>
      <p:sp>
        <p:nvSpPr>
          <p:cNvPr id="4" name="Content Placeholder 3"/>
          <p:cNvSpPr>
            <a:spLocks noGrp="1"/>
          </p:cNvSpPr>
          <p:nvPr>
            <p:ph sz="half" idx="2"/>
          </p:nvPr>
        </p:nvSpPr>
        <p:spPr>
          <a:xfrm>
            <a:off x="3352800" y="1600200"/>
            <a:ext cx="5334000" cy="4525963"/>
          </a:xfrm>
        </p:spPr>
        <p:txBody>
          <a:bodyPr>
            <a:normAutofit fontScale="77500" lnSpcReduction="20000"/>
          </a:bodyPr>
          <a:lstStyle/>
          <a:p>
            <a:pPr marL="0" indent="0" algn="ctr">
              <a:buNone/>
            </a:pPr>
            <a:r>
              <a:rPr lang="en-US" dirty="0" smtClean="0">
                <a:latin typeface="Baskerville Old Face" panose="02020602080505020303" pitchFamily="18" charset="0"/>
              </a:rPr>
              <a:t>FIND THE PASSIVE VOICE IN THIS INTRO AND THINK ABOUT HOW TO CHANGE IT TO ACTIVE VOICE:</a:t>
            </a:r>
          </a:p>
          <a:p>
            <a:pPr marL="0" indent="0">
              <a:buNone/>
            </a:pPr>
            <a:endParaRPr lang="en-US" dirty="0" smtClean="0">
              <a:latin typeface="Baskerville Old Face" panose="02020602080505020303" pitchFamily="18" charset="0"/>
            </a:endParaRPr>
          </a:p>
          <a:p>
            <a:pPr marL="0" indent="0" algn="ctr">
              <a:buNone/>
            </a:pPr>
            <a:r>
              <a:rPr lang="en-US" i="1" dirty="0" smtClean="0">
                <a:latin typeface="Baskerville Old Face" panose="02020602080505020303" pitchFamily="18" charset="0"/>
              </a:rPr>
              <a:t>Sandra </a:t>
            </a:r>
            <a:r>
              <a:rPr lang="en-US" i="1" dirty="0">
                <a:latin typeface="Baskerville Old Face" panose="02020602080505020303" pitchFamily="18" charset="0"/>
              </a:rPr>
              <a:t>Cisneros' Rachel is very wise for a girl of only eleven, even though Rachel herself might disagree. The fact that the story is titled </a:t>
            </a:r>
            <a:r>
              <a:rPr lang="en-US" i="1" dirty="0" smtClean="0">
                <a:latin typeface="Baskerville Old Face" panose="02020602080505020303" pitchFamily="18" charset="0"/>
              </a:rPr>
              <a:t>“Eleven” </a:t>
            </a:r>
            <a:r>
              <a:rPr lang="en-US" i="1" dirty="0">
                <a:latin typeface="Baskerville Old Face" panose="02020602080505020303" pitchFamily="18" charset="0"/>
              </a:rPr>
              <a:t>and the repetition of her age throughout the story do not sufficiently combat the feeling the reader gets that Rachel is </a:t>
            </a:r>
            <a:r>
              <a:rPr lang="en-US" i="1" dirty="0" smtClean="0">
                <a:latin typeface="Baskerville Old Face" panose="02020602080505020303" pitchFamily="18" charset="0"/>
              </a:rPr>
              <a:t>characterized by Cisneros as much </a:t>
            </a:r>
            <a:r>
              <a:rPr lang="en-US" i="1" dirty="0">
                <a:latin typeface="Baskerville Old Face" panose="02020602080505020303" pitchFamily="18" charset="0"/>
              </a:rPr>
              <a:t>older and wiser than her years. The author's choice of narrator, language and images and concepts all work together to make Rachel a well-developed character.</a:t>
            </a:r>
          </a:p>
        </p:txBody>
      </p:sp>
    </p:spTree>
    <p:extLst>
      <p:ext uri="{BB962C8B-B14F-4D97-AF65-F5344CB8AC3E}">
        <p14:creationId xmlns:p14="http://schemas.microsoft.com/office/powerpoint/2010/main" val="127779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anose="02020602080505020303" pitchFamily="18" charset="0"/>
              </a:rPr>
              <a:t>5. Write your essay in </a:t>
            </a:r>
            <a:br>
              <a:rPr lang="en-US" dirty="0" smtClean="0">
                <a:latin typeface="Baskerville Old Face" panose="02020602080505020303" pitchFamily="18" charset="0"/>
              </a:rPr>
            </a:br>
            <a:r>
              <a:rPr lang="en-US" dirty="0" smtClean="0">
                <a:latin typeface="Baskerville Old Face" panose="02020602080505020303" pitchFamily="18" charset="0"/>
              </a:rPr>
              <a:t>PRESENT tense</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457200" y="1600200"/>
            <a:ext cx="3200400" cy="4525963"/>
          </a:xfrm>
        </p:spPr>
        <p:txBody>
          <a:bodyPr>
            <a:noAutofit/>
          </a:bodyPr>
          <a:lstStyle/>
          <a:p>
            <a:pPr marL="0" indent="0">
              <a:buNone/>
            </a:pPr>
            <a:r>
              <a:rPr lang="en-US" sz="2400" dirty="0">
                <a:latin typeface="Baskerville Old Face" panose="02020602080505020303" pitchFamily="18" charset="0"/>
              </a:rPr>
              <a:t>When you quote directly from a text or allude to the events in a </a:t>
            </a:r>
            <a:r>
              <a:rPr lang="en-US" sz="2400" dirty="0" smtClean="0">
                <a:latin typeface="Baskerville Old Face" panose="02020602080505020303" pitchFamily="18" charset="0"/>
              </a:rPr>
              <a:t>story, </a:t>
            </a:r>
            <a:r>
              <a:rPr lang="en-US" sz="2400" dirty="0">
                <a:latin typeface="Baskerville Old Face" panose="02020602080505020303" pitchFamily="18" charset="0"/>
              </a:rPr>
              <a:t>you should use </a:t>
            </a:r>
            <a:r>
              <a:rPr lang="en-US" sz="2400" dirty="0" smtClean="0">
                <a:latin typeface="Baskerville Old Face" panose="02020602080505020303" pitchFamily="18" charset="0"/>
              </a:rPr>
              <a:t>what we call "the </a:t>
            </a:r>
            <a:r>
              <a:rPr lang="en-US" sz="2400" dirty="0">
                <a:latin typeface="Baskerville Old Face" panose="02020602080505020303" pitchFamily="18" charset="0"/>
              </a:rPr>
              <a:t>literary present." We write about written works as if the events in them are happening now, even though the </a:t>
            </a:r>
            <a:r>
              <a:rPr lang="en-US" sz="2400" dirty="0" smtClean="0">
                <a:latin typeface="Baskerville Old Face" panose="02020602080505020303" pitchFamily="18" charset="0"/>
              </a:rPr>
              <a:t>text may have been written long ago and the author </a:t>
            </a:r>
            <a:r>
              <a:rPr lang="en-US" sz="2400" dirty="0">
                <a:latin typeface="Baskerville Old Face" panose="02020602080505020303" pitchFamily="18" charset="0"/>
              </a:rPr>
              <a:t>may be long dead.</a:t>
            </a:r>
          </a:p>
        </p:txBody>
      </p:sp>
      <p:sp>
        <p:nvSpPr>
          <p:cNvPr id="4" name="Content Placeholder 3"/>
          <p:cNvSpPr>
            <a:spLocks noGrp="1"/>
          </p:cNvSpPr>
          <p:nvPr>
            <p:ph sz="half" idx="2"/>
          </p:nvPr>
        </p:nvSpPr>
        <p:spPr>
          <a:xfrm>
            <a:off x="3962400" y="1600200"/>
            <a:ext cx="4648200" cy="4800600"/>
          </a:xfrm>
        </p:spPr>
        <p:txBody>
          <a:bodyPr>
            <a:normAutofit fontScale="62500" lnSpcReduction="20000"/>
          </a:bodyPr>
          <a:lstStyle/>
          <a:p>
            <a:pPr marL="0" indent="0">
              <a:buNone/>
            </a:pPr>
            <a:r>
              <a:rPr lang="en-US" dirty="0" smtClean="0">
                <a:latin typeface="Baskerville Old Face" panose="02020602080505020303" pitchFamily="18" charset="0"/>
              </a:rPr>
              <a:t>SAMPLE BODY PARAGRAPH:</a:t>
            </a:r>
          </a:p>
          <a:p>
            <a:pPr marL="0" indent="0">
              <a:buNone/>
            </a:pPr>
            <a:endParaRPr lang="en-US" dirty="0" smtClean="0">
              <a:latin typeface="Baskerville Old Face" panose="02020602080505020303" pitchFamily="18" charset="0"/>
            </a:endParaRPr>
          </a:p>
          <a:p>
            <a:pPr marL="0" indent="0">
              <a:buNone/>
            </a:pPr>
            <a:r>
              <a:rPr lang="en-US" sz="3200" i="1" dirty="0" smtClean="0">
                <a:latin typeface="Baskerville Old Face" panose="02020602080505020303" pitchFamily="18" charset="0"/>
              </a:rPr>
              <a:t>The </a:t>
            </a:r>
            <a:r>
              <a:rPr lang="en-US" sz="3200" i="1" dirty="0">
                <a:latin typeface="Baskerville Old Face" panose="02020602080505020303" pitchFamily="18" charset="0"/>
              </a:rPr>
              <a:t>author's language also </a:t>
            </a:r>
            <a:r>
              <a:rPr lang="en-US" sz="3200" b="1" i="1" dirty="0">
                <a:latin typeface="Baskerville Old Face" panose="02020602080505020303" pitchFamily="18" charset="0"/>
              </a:rPr>
              <a:t>contributes</a:t>
            </a:r>
            <a:r>
              <a:rPr lang="en-US" sz="3200" i="1" dirty="0">
                <a:latin typeface="Baskerville Old Face" panose="02020602080505020303" pitchFamily="18" charset="0"/>
              </a:rPr>
              <a:t> to the characterization of Rachel. She </a:t>
            </a:r>
            <a:r>
              <a:rPr lang="en-US" sz="3200" b="1" i="1" dirty="0">
                <a:latin typeface="Baskerville Old Face" panose="02020602080505020303" pitchFamily="18" charset="0"/>
              </a:rPr>
              <a:t>does not </a:t>
            </a:r>
            <a:r>
              <a:rPr lang="en-US" sz="3200" i="1" dirty="0">
                <a:latin typeface="Baskerville Old Face" panose="02020602080505020303" pitchFamily="18" charset="0"/>
              </a:rPr>
              <a:t>use words beyond the vocabulary of an eleven year old, </a:t>
            </a:r>
            <a:r>
              <a:rPr lang="en-US" sz="3200" b="1" i="1" dirty="0">
                <a:latin typeface="Baskerville Old Face" panose="02020602080505020303" pitchFamily="18" charset="0"/>
              </a:rPr>
              <a:t>reminding</a:t>
            </a:r>
            <a:r>
              <a:rPr lang="en-US" sz="3200" i="1" dirty="0">
                <a:latin typeface="Baskerville Old Face" panose="02020602080505020303" pitchFamily="18" charset="0"/>
              </a:rPr>
              <a:t> </a:t>
            </a:r>
            <a:r>
              <a:rPr lang="en-US" sz="3200" i="1" dirty="0" smtClean="0">
                <a:latin typeface="Baskerville Old Face" panose="02020602080505020303" pitchFamily="18" charset="0"/>
              </a:rPr>
              <a:t>readers that </a:t>
            </a:r>
            <a:r>
              <a:rPr lang="en-US" sz="3200" i="1" dirty="0">
                <a:latin typeface="Baskerville Old Face" panose="02020602080505020303" pitchFamily="18" charset="0"/>
              </a:rPr>
              <a:t>for all her knowledge, Rachel </a:t>
            </a:r>
            <a:r>
              <a:rPr lang="en-US" sz="3200" b="1" i="1" dirty="0">
                <a:latin typeface="Baskerville Old Face" panose="02020602080505020303" pitchFamily="18" charset="0"/>
              </a:rPr>
              <a:t>is</a:t>
            </a:r>
            <a:r>
              <a:rPr lang="en-US" sz="3200" i="1" dirty="0">
                <a:latin typeface="Baskerville Old Face" panose="02020602080505020303" pitchFamily="18" charset="0"/>
              </a:rPr>
              <a:t> still a child. The short, clipped sentences: "You don't feel eleven. Not right </a:t>
            </a:r>
            <a:r>
              <a:rPr lang="en-US" sz="3200" i="1" dirty="0" smtClean="0">
                <a:latin typeface="Baskerville Old Face" panose="02020602080505020303" pitchFamily="18" charset="0"/>
              </a:rPr>
              <a:t>away" </a:t>
            </a:r>
            <a:r>
              <a:rPr lang="en-US" sz="3200" i="1" dirty="0">
                <a:latin typeface="Baskerville Old Face" panose="02020602080505020303" pitchFamily="18" charset="0"/>
              </a:rPr>
              <a:t>further </a:t>
            </a:r>
            <a:r>
              <a:rPr lang="en-US" sz="3200" b="1" i="1" dirty="0">
                <a:latin typeface="Baskerville Old Face" panose="02020602080505020303" pitchFamily="18" charset="0"/>
              </a:rPr>
              <a:t>indicate</a:t>
            </a:r>
            <a:r>
              <a:rPr lang="en-US" sz="3200" i="1" dirty="0">
                <a:latin typeface="Baskerville Old Face" panose="02020602080505020303" pitchFamily="18" charset="0"/>
              </a:rPr>
              <a:t> Rachel's unexpected but appropriate immaturity. She </a:t>
            </a:r>
            <a:r>
              <a:rPr lang="en-US" sz="3200" b="1" i="1" dirty="0">
                <a:latin typeface="Baskerville Old Face" panose="02020602080505020303" pitchFamily="18" charset="0"/>
              </a:rPr>
              <a:t>uses</a:t>
            </a:r>
            <a:r>
              <a:rPr lang="en-US" sz="3200" i="1" dirty="0">
                <a:latin typeface="Baskerville Old Face" panose="02020602080505020303" pitchFamily="18" charset="0"/>
              </a:rPr>
              <a:t> slang expressions that are outside the rules of standard English grammar </a:t>
            </a:r>
            <a:r>
              <a:rPr lang="en-US" sz="3200" b="1" i="1" dirty="0">
                <a:latin typeface="Baskerville Old Face" panose="02020602080505020303" pitchFamily="18" charset="0"/>
              </a:rPr>
              <a:t>to show </a:t>
            </a:r>
            <a:r>
              <a:rPr lang="en-US" sz="3200" i="1" dirty="0" smtClean="0">
                <a:latin typeface="Baskerville Old Face" panose="02020602080505020303" pitchFamily="18" charset="0"/>
              </a:rPr>
              <a:t>how </a:t>
            </a:r>
            <a:r>
              <a:rPr lang="en-US" sz="3200" i="1" dirty="0">
                <a:latin typeface="Baskerville Old Face" panose="02020602080505020303" pitchFamily="18" charset="0"/>
              </a:rPr>
              <a:t>far Rachel </a:t>
            </a:r>
            <a:r>
              <a:rPr lang="en-US" sz="3200" b="1" i="1" dirty="0">
                <a:latin typeface="Baskerville Old Face" panose="02020602080505020303" pitchFamily="18" charset="0"/>
              </a:rPr>
              <a:t>has</a:t>
            </a:r>
            <a:r>
              <a:rPr lang="en-US" sz="3200" i="1" dirty="0">
                <a:latin typeface="Baskerville Old Face" panose="02020602080505020303" pitchFamily="18" charset="0"/>
              </a:rPr>
              <a:t> to go. Rachel's similes </a:t>
            </a:r>
            <a:r>
              <a:rPr lang="en-US" sz="3200" b="1" i="1" dirty="0">
                <a:latin typeface="Baskerville Old Face" panose="02020602080505020303" pitchFamily="18" charset="0"/>
              </a:rPr>
              <a:t>are</a:t>
            </a:r>
            <a:r>
              <a:rPr lang="en-US" sz="3200" i="1" dirty="0">
                <a:latin typeface="Baskerville Old Face" panose="02020602080505020303" pitchFamily="18" charset="0"/>
              </a:rPr>
              <a:t> all tangibles: things like onion rings, or wooden nesting dolls, or pennies rattling in a </a:t>
            </a:r>
            <a:r>
              <a:rPr lang="en-US" sz="3200" i="1" dirty="0" err="1">
                <a:latin typeface="Baskerville Old Face" panose="02020602080505020303" pitchFamily="18" charset="0"/>
              </a:rPr>
              <a:t>band-aid</a:t>
            </a:r>
            <a:r>
              <a:rPr lang="en-US" sz="3200" i="1" dirty="0">
                <a:latin typeface="Baskerville Old Face" panose="02020602080505020303" pitchFamily="18" charset="0"/>
              </a:rPr>
              <a:t> box. The author also </a:t>
            </a:r>
            <a:r>
              <a:rPr lang="en-US" sz="3200" b="1" i="1" dirty="0">
                <a:latin typeface="Baskerville Old Face" panose="02020602080505020303" pitchFamily="18" charset="0"/>
              </a:rPr>
              <a:t>utilizes</a:t>
            </a:r>
            <a:r>
              <a:rPr lang="en-US" sz="3200" i="1" dirty="0">
                <a:latin typeface="Baskerville Old Face" panose="02020602080505020303" pitchFamily="18" charset="0"/>
              </a:rPr>
              <a:t> repetition to show Rachel's immaturity and how caught up she </a:t>
            </a:r>
            <a:r>
              <a:rPr lang="en-US" sz="3200" b="1" i="1" dirty="0">
                <a:latin typeface="Baskerville Old Face" panose="02020602080505020303" pitchFamily="18" charset="0"/>
              </a:rPr>
              <a:t>is</a:t>
            </a:r>
            <a:r>
              <a:rPr lang="en-US" sz="3200" i="1" dirty="0">
                <a:latin typeface="Baskerville Old Face" panose="02020602080505020303" pitchFamily="18" charset="0"/>
              </a:rPr>
              <a:t> in the day's events. </a:t>
            </a:r>
          </a:p>
        </p:txBody>
      </p:sp>
    </p:spTree>
    <p:extLst>
      <p:ext uri="{BB962C8B-B14F-4D97-AF65-F5344CB8AC3E}">
        <p14:creationId xmlns:p14="http://schemas.microsoft.com/office/powerpoint/2010/main" val="146380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anose="02020602080505020303" pitchFamily="18" charset="0"/>
              </a:rPr>
              <a:t>6. Include citations—and be sure to cite correctly!</a:t>
            </a:r>
            <a:endParaRPr lang="en-US" dirty="0">
              <a:latin typeface="Baskerville Old Face" panose="02020602080505020303" pitchFamily="18" charset="0"/>
            </a:endParaRPr>
          </a:p>
        </p:txBody>
      </p:sp>
      <p:sp>
        <p:nvSpPr>
          <p:cNvPr id="3" name="Content Placeholder 2"/>
          <p:cNvSpPr>
            <a:spLocks noGrp="1"/>
          </p:cNvSpPr>
          <p:nvPr>
            <p:ph sz="half" idx="1"/>
          </p:nvPr>
        </p:nvSpPr>
        <p:spPr>
          <a:xfrm>
            <a:off x="457200" y="1905000"/>
            <a:ext cx="4038600" cy="4525963"/>
          </a:xfrm>
        </p:spPr>
        <p:txBody>
          <a:bodyPr>
            <a:normAutofit/>
          </a:bodyPr>
          <a:lstStyle/>
          <a:p>
            <a:r>
              <a:rPr lang="en-US" dirty="0" smtClean="0">
                <a:latin typeface="Baskerville Old Face" panose="02020602080505020303" pitchFamily="18" charset="0"/>
              </a:rPr>
              <a:t>If your essay is in response to only one text, and you have mentioned the author in your intro, then you only need to include page # or line # (if poetry) in your citation.  </a:t>
            </a:r>
          </a:p>
          <a:p>
            <a:r>
              <a:rPr lang="en-US" dirty="0" smtClean="0">
                <a:latin typeface="Baskerville Old Face" panose="02020602080505020303" pitchFamily="18" charset="0"/>
              </a:rPr>
              <a:t>Use parentheticals.</a:t>
            </a:r>
            <a:endParaRPr lang="en-US" dirty="0">
              <a:latin typeface="Baskerville Old Face" panose="02020602080505020303" pitchFamily="18" charset="0"/>
            </a:endParaRPr>
          </a:p>
        </p:txBody>
      </p:sp>
      <p:sp>
        <p:nvSpPr>
          <p:cNvPr id="4" name="Content Placeholder 3"/>
          <p:cNvSpPr>
            <a:spLocks noGrp="1"/>
          </p:cNvSpPr>
          <p:nvPr>
            <p:ph sz="half" idx="2"/>
          </p:nvPr>
        </p:nvSpPr>
        <p:spPr>
          <a:xfrm>
            <a:off x="4648200" y="1905000"/>
            <a:ext cx="4038600" cy="4525963"/>
          </a:xfrm>
        </p:spPr>
        <p:txBody>
          <a:bodyPr>
            <a:normAutofit/>
          </a:bodyPr>
          <a:lstStyle/>
          <a:p>
            <a:pPr marL="0" indent="0">
              <a:buNone/>
            </a:pPr>
            <a:r>
              <a:rPr lang="en-US" sz="2400" dirty="0" smtClean="0">
                <a:latin typeface="Baskerville Old Face" panose="02020602080505020303" pitchFamily="18" charset="0"/>
              </a:rPr>
              <a:t>Let’s use a sample from the </a:t>
            </a:r>
            <a:r>
              <a:rPr lang="en-US" sz="2400" i="1" dirty="0" smtClean="0">
                <a:latin typeface="Baskerville Old Face" panose="02020602080505020303" pitchFamily="18" charset="0"/>
              </a:rPr>
              <a:t>Cuckoo’s Nest </a:t>
            </a:r>
            <a:r>
              <a:rPr lang="en-US" sz="2400" dirty="0" smtClean="0">
                <a:latin typeface="Baskerville Old Face" panose="02020602080505020303" pitchFamily="18" charset="0"/>
              </a:rPr>
              <a:t>TW for this one:</a:t>
            </a:r>
          </a:p>
          <a:p>
            <a:pPr marL="0" indent="0">
              <a:buNone/>
            </a:pPr>
            <a:endParaRPr lang="en-US" sz="1200" dirty="0">
              <a:latin typeface="Baskerville Old Face" panose="02020602080505020303" pitchFamily="18" charset="0"/>
            </a:endParaRPr>
          </a:p>
          <a:p>
            <a:pPr marL="0" indent="0">
              <a:buNone/>
            </a:pPr>
            <a:r>
              <a:rPr lang="en-US" sz="2400" i="1" dirty="0" err="1" smtClean="0">
                <a:latin typeface="Baskerville Old Face" panose="02020602080505020303" pitchFamily="18" charset="0"/>
              </a:rPr>
              <a:t>McMurphy</a:t>
            </a:r>
            <a:r>
              <a:rPr lang="en-US" sz="2400" i="1" dirty="0" smtClean="0">
                <a:latin typeface="Baskerville Old Face" panose="02020602080505020303" pitchFamily="18" charset="0"/>
              </a:rPr>
              <a:t> tells Nurse </a:t>
            </a:r>
            <a:r>
              <a:rPr lang="en-US" sz="2400" i="1" dirty="0" err="1" smtClean="0">
                <a:latin typeface="Baskerville Old Face" panose="02020602080505020303" pitchFamily="18" charset="0"/>
              </a:rPr>
              <a:t>Ratched</a:t>
            </a:r>
            <a:r>
              <a:rPr lang="en-US" sz="2400" i="1" dirty="0" smtClean="0">
                <a:latin typeface="Baskerville Old Face" panose="02020602080505020303" pitchFamily="18" charset="0"/>
              </a:rPr>
              <a:t>, “</a:t>
            </a:r>
            <a:r>
              <a:rPr lang="en-US" sz="2400" i="1" dirty="0" err="1" smtClean="0">
                <a:latin typeface="Baskerville Old Face" panose="02020602080505020303" pitchFamily="18" charset="0"/>
              </a:rPr>
              <a:t>Ya</a:t>
            </a:r>
            <a:r>
              <a:rPr lang="en-US" sz="2400" i="1" dirty="0" smtClean="0">
                <a:latin typeface="Baskerville Old Face" panose="02020602080505020303" pitchFamily="18" charset="0"/>
              </a:rPr>
              <a:t> know, that is the ex-act thing somebody always tells me about the rules…just when they figure I’m about to do the dead opposite” (35).</a:t>
            </a:r>
          </a:p>
          <a:p>
            <a:pPr marL="0" indent="0">
              <a:buNone/>
            </a:pPr>
            <a:endParaRPr lang="en-US" sz="1400" dirty="0" smtClean="0">
              <a:latin typeface="Baskerville Old Face" panose="02020602080505020303" pitchFamily="18" charset="0"/>
            </a:endParaRPr>
          </a:p>
          <a:p>
            <a:pPr marL="0" indent="0">
              <a:buNone/>
            </a:pPr>
            <a:r>
              <a:rPr lang="en-US" sz="1400" dirty="0" smtClean="0">
                <a:latin typeface="Baskerville Old Face" panose="02020602080505020303" pitchFamily="18" charset="0"/>
              </a:rPr>
              <a:t>*** not (</a:t>
            </a:r>
            <a:r>
              <a:rPr lang="en-US" sz="1400" dirty="0" err="1" smtClean="0">
                <a:latin typeface="Baskerville Old Face" panose="02020602080505020303" pitchFamily="18" charset="0"/>
              </a:rPr>
              <a:t>Kesey</a:t>
            </a:r>
            <a:r>
              <a:rPr lang="en-US" sz="1400" dirty="0" smtClean="0">
                <a:latin typeface="Baskerville Old Face" panose="02020602080505020303" pitchFamily="18" charset="0"/>
              </a:rPr>
              <a:t> 35)—that’s unnecessary </a:t>
            </a:r>
          </a:p>
          <a:p>
            <a:pPr marL="0" indent="0">
              <a:buNone/>
            </a:pPr>
            <a:r>
              <a:rPr lang="en-US" sz="1400" dirty="0" smtClean="0">
                <a:latin typeface="Baskerville Old Face" panose="02020602080505020303" pitchFamily="18" charset="0"/>
              </a:rPr>
              <a:t>       or (35 </a:t>
            </a:r>
            <a:r>
              <a:rPr lang="en-US" sz="1400" dirty="0" err="1" smtClean="0">
                <a:latin typeface="Baskerville Old Face" panose="02020602080505020303" pitchFamily="18" charset="0"/>
              </a:rPr>
              <a:t>Kesey</a:t>
            </a:r>
            <a:r>
              <a:rPr lang="en-US" sz="1400" dirty="0" smtClean="0">
                <a:latin typeface="Baskerville Old Face" panose="02020602080505020303" pitchFamily="18" charset="0"/>
              </a:rPr>
              <a:t>)—that’s just wrong</a:t>
            </a:r>
            <a:endParaRPr lang="en-US" sz="1400" dirty="0">
              <a:latin typeface="Baskerville Old Face" panose="02020602080505020303" pitchFamily="18" charset="0"/>
            </a:endParaRPr>
          </a:p>
        </p:txBody>
      </p:sp>
    </p:spTree>
    <p:extLst>
      <p:ext uri="{BB962C8B-B14F-4D97-AF65-F5344CB8AC3E}">
        <p14:creationId xmlns:p14="http://schemas.microsoft.com/office/powerpoint/2010/main" val="20121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4000" dirty="0" smtClean="0">
                <a:latin typeface="Baskerville Old Face" panose="02020602080505020303" pitchFamily="18" charset="0"/>
              </a:rPr>
              <a:t>7. A.T.P.=Address the Prompt</a:t>
            </a:r>
            <a:r>
              <a:rPr lang="en-US" sz="2400" dirty="0" smtClean="0">
                <a:latin typeface="Baskerville Old Face" panose="02020602080505020303" pitchFamily="18" charset="0"/>
              </a:rPr>
              <a:t/>
            </a:r>
            <a:br>
              <a:rPr lang="en-US" sz="2400" dirty="0" smtClean="0">
                <a:latin typeface="Baskerville Old Face" panose="02020602080505020303" pitchFamily="18" charset="0"/>
              </a:rPr>
            </a:br>
            <a:r>
              <a:rPr lang="en-US" sz="2400" dirty="0" smtClean="0">
                <a:latin typeface="Baskerville Old Face" panose="02020602080505020303" pitchFamily="18" charset="0"/>
              </a:rPr>
              <a:t>Be sure to relate every paragraph (main point) back to the prompt and to your thesis.  Do this frequently and thoroughly (use the language of the prompt) </a:t>
            </a:r>
            <a:br>
              <a:rPr lang="en-US" sz="2400" dirty="0" smtClean="0">
                <a:latin typeface="Baskerville Old Face" panose="02020602080505020303" pitchFamily="18" charset="0"/>
              </a:rPr>
            </a:br>
            <a:endParaRPr lang="en-US" sz="2400" dirty="0">
              <a:latin typeface="Baskerville Old Face" panose="02020602080505020303" pitchFamily="18" charset="0"/>
            </a:endParaRPr>
          </a:p>
        </p:txBody>
      </p:sp>
      <p:sp>
        <p:nvSpPr>
          <p:cNvPr id="3" name="Content Placeholder 2"/>
          <p:cNvSpPr>
            <a:spLocks noGrp="1"/>
          </p:cNvSpPr>
          <p:nvPr>
            <p:ph sz="half" idx="1"/>
          </p:nvPr>
        </p:nvSpPr>
        <p:spPr>
          <a:xfrm>
            <a:off x="304800" y="2057400"/>
            <a:ext cx="4267200" cy="4525963"/>
          </a:xfrm>
        </p:spPr>
        <p:txBody>
          <a:bodyPr>
            <a:normAutofit fontScale="40000" lnSpcReduction="20000"/>
          </a:bodyPr>
          <a:lstStyle/>
          <a:p>
            <a:pPr marL="0" indent="0">
              <a:buNone/>
            </a:pPr>
            <a:r>
              <a:rPr lang="en-US" sz="3000" b="1" dirty="0" smtClean="0">
                <a:latin typeface="Baskerville Old Face" panose="02020602080505020303" pitchFamily="18" charset="0"/>
              </a:rPr>
              <a:t>Prompt</a:t>
            </a:r>
            <a:r>
              <a:rPr lang="en-US" sz="3000" dirty="0" smtClean="0">
                <a:latin typeface="Baskerville Old Face" panose="02020602080505020303" pitchFamily="18" charset="0"/>
              </a:rPr>
              <a:t>: </a:t>
            </a:r>
            <a:r>
              <a:rPr lang="en-US" sz="3000" i="1" dirty="0">
                <a:latin typeface="Baskerville Old Face" panose="02020602080505020303" pitchFamily="18" charset="0"/>
              </a:rPr>
              <a:t>One Flew Over the Cuckoo’s Nest</a:t>
            </a:r>
            <a:r>
              <a:rPr lang="en-US" sz="3000" dirty="0">
                <a:latin typeface="Baskerville Old Face" panose="02020602080505020303" pitchFamily="18" charset="0"/>
              </a:rPr>
              <a:t> is dense with motifs (humiliation and emasculation, authority vs. subversion, assault, nonconformity, etc.) and imagery (machine imagery, biblical imagery, drug imagery, </a:t>
            </a:r>
            <a:r>
              <a:rPr lang="en-US" sz="3000" dirty="0" err="1">
                <a:latin typeface="Baskerville Old Face" panose="02020602080505020303" pitchFamily="18" charset="0"/>
              </a:rPr>
              <a:t>etc</a:t>
            </a:r>
            <a:r>
              <a:rPr lang="en-US" sz="3000" dirty="0">
                <a:latin typeface="Baskerville Old Face" panose="02020602080505020303" pitchFamily="18" charset="0"/>
              </a:rPr>
              <a:t>).  Choose one or two of these motifs and/or images and discuss their role in the text.  You may wish to refer to your bookmark for other ideas.  Consider authorial purpose and how these motif and images serve to aide in the development of the theme of the novel. Traditional essay structure is expected, but there is no required number of paragraphs.</a:t>
            </a:r>
          </a:p>
          <a:p>
            <a:pPr marL="0" indent="0">
              <a:buNone/>
            </a:pPr>
            <a:endParaRPr lang="en-US" sz="2900" dirty="0" smtClean="0">
              <a:latin typeface="Baskerville Old Face" panose="02020602080505020303" pitchFamily="18" charset="0"/>
            </a:endParaRPr>
          </a:p>
          <a:p>
            <a:pPr marL="0" indent="0">
              <a:buNone/>
            </a:pPr>
            <a:r>
              <a:rPr lang="en-US" sz="2900" dirty="0" smtClean="0">
                <a:latin typeface="Baskerville Old Face" panose="02020602080505020303" pitchFamily="18" charset="0"/>
              </a:rPr>
              <a:t>EX</a:t>
            </a:r>
            <a:r>
              <a:rPr lang="en-US" sz="2900" dirty="0">
                <a:latin typeface="Baskerville Old Face" panose="02020602080505020303" pitchFamily="18" charset="0"/>
              </a:rPr>
              <a:t>: </a:t>
            </a:r>
            <a:r>
              <a:rPr lang="en-US" sz="2900" dirty="0" smtClean="0">
                <a:latin typeface="Baskerville Old Face" panose="02020602080505020303" pitchFamily="18" charset="0"/>
              </a:rPr>
              <a:t>(Bronwyn </a:t>
            </a:r>
            <a:r>
              <a:rPr lang="en-US" sz="2900" dirty="0" err="1" smtClean="0">
                <a:latin typeface="Baskerville Old Face" panose="02020602080505020303" pitchFamily="18" charset="0"/>
              </a:rPr>
              <a:t>Bennnet</a:t>
            </a:r>
            <a:r>
              <a:rPr lang="en-US" sz="2900" dirty="0" smtClean="0">
                <a:latin typeface="Baskerville Old Face" panose="02020602080505020303" pitchFamily="18" charset="0"/>
              </a:rPr>
              <a:t>, </a:t>
            </a:r>
            <a:r>
              <a:rPr lang="en-US" sz="2900" dirty="0">
                <a:latin typeface="Baskerville Old Face" panose="02020602080505020303" pitchFamily="18" charset="0"/>
              </a:rPr>
              <a:t>body paragraph #2):</a:t>
            </a:r>
          </a:p>
          <a:p>
            <a:pPr marL="0" indent="0">
              <a:buNone/>
            </a:pPr>
            <a:endParaRPr lang="en-US" sz="2900" dirty="0">
              <a:latin typeface="Baskerville Old Face" panose="02020602080505020303" pitchFamily="18" charset="0"/>
            </a:endParaRPr>
          </a:p>
          <a:p>
            <a:pPr marL="0" indent="0">
              <a:buNone/>
            </a:pPr>
            <a:r>
              <a:rPr lang="en-US" sz="4000" i="1" dirty="0" smtClean="0">
                <a:latin typeface="Baskerville Old Face" panose="02020602080505020303" pitchFamily="18" charset="0"/>
              </a:rPr>
              <a:t>Nurse </a:t>
            </a:r>
            <a:r>
              <a:rPr lang="en-US" sz="4000" i="1" dirty="0" err="1" smtClean="0">
                <a:latin typeface="Baskerville Old Face" panose="02020602080505020303" pitchFamily="18" charset="0"/>
              </a:rPr>
              <a:t>Ratched</a:t>
            </a:r>
            <a:r>
              <a:rPr lang="en-US" sz="4000" i="1" dirty="0" smtClean="0">
                <a:latin typeface="Baskerville Old Face" panose="02020602080505020303" pitchFamily="18" charset="0"/>
              </a:rPr>
              <a:t> actively humiliates and demoralizes her patients in an effort to mold them into the status quo.  She attempts to suppress their individuality.  Humiliation and emasculation are common motifs in </a:t>
            </a:r>
            <a:r>
              <a:rPr lang="en-US" sz="4000" i="1" dirty="0" err="1" smtClean="0">
                <a:latin typeface="Baskerville Old Face" panose="02020602080505020303" pitchFamily="18" charset="0"/>
              </a:rPr>
              <a:t>Kesey’s</a:t>
            </a:r>
            <a:r>
              <a:rPr lang="en-US" sz="4000" i="1" dirty="0" smtClean="0">
                <a:latin typeface="Baskerville Old Face" panose="02020602080505020303" pitchFamily="18" charset="0"/>
              </a:rPr>
              <a:t> novel.  …  </a:t>
            </a:r>
            <a:r>
              <a:rPr lang="en-US" sz="4000" i="1" dirty="0" err="1" smtClean="0">
                <a:latin typeface="Baskerville Old Face" panose="02020602080505020303" pitchFamily="18" charset="0"/>
              </a:rPr>
              <a:t>Kesey’s</a:t>
            </a:r>
            <a:r>
              <a:rPr lang="en-US" sz="4000" i="1" dirty="0" smtClean="0">
                <a:latin typeface="Baskerville Old Face" panose="02020602080505020303" pitchFamily="18" charset="0"/>
              </a:rPr>
              <a:t> motif of emasculation strikes major resonance with his theme. …  </a:t>
            </a:r>
            <a:r>
              <a:rPr lang="en-US" sz="4000" i="1" dirty="0" err="1" smtClean="0">
                <a:latin typeface="Baskerville Old Face" panose="02020602080505020303" pitchFamily="18" charset="0"/>
              </a:rPr>
              <a:t>Kesey</a:t>
            </a:r>
            <a:r>
              <a:rPr lang="en-US" sz="4000" i="1" dirty="0" smtClean="0">
                <a:latin typeface="Baskerville Old Face" panose="02020602080505020303" pitchFamily="18" charset="0"/>
              </a:rPr>
              <a:t> uses humiliation to show how society’s conformist views shame people into accepting the perceived mold of what is normal.</a:t>
            </a:r>
            <a:endParaRPr lang="en-US" sz="4000" i="1" dirty="0">
              <a:latin typeface="Baskerville Old Face" panose="02020602080505020303" pitchFamily="18" charset="0"/>
            </a:endParaRPr>
          </a:p>
          <a:p>
            <a:pPr marL="0" indent="0">
              <a:buNone/>
            </a:pPr>
            <a:endParaRPr lang="en-US" dirty="0">
              <a:latin typeface="Baskerville Old Face" panose="02020602080505020303" pitchFamily="18" charset="0"/>
            </a:endParaRPr>
          </a:p>
        </p:txBody>
      </p:sp>
      <p:sp>
        <p:nvSpPr>
          <p:cNvPr id="4" name="Content Placeholder 3"/>
          <p:cNvSpPr>
            <a:spLocks noGrp="1"/>
          </p:cNvSpPr>
          <p:nvPr>
            <p:ph sz="half" idx="2"/>
          </p:nvPr>
        </p:nvSpPr>
        <p:spPr>
          <a:xfrm>
            <a:off x="4800600" y="1981200"/>
            <a:ext cx="4038600" cy="4800600"/>
          </a:xfrm>
        </p:spPr>
        <p:txBody>
          <a:bodyPr>
            <a:normAutofit fontScale="40000" lnSpcReduction="20000"/>
          </a:bodyPr>
          <a:lstStyle/>
          <a:p>
            <a:pPr marL="0" indent="0">
              <a:buNone/>
            </a:pPr>
            <a:r>
              <a:rPr lang="en-US" sz="3000" b="1" dirty="0" smtClean="0">
                <a:latin typeface="Baskerville Old Face" panose="02020602080505020303" pitchFamily="18" charset="0"/>
              </a:rPr>
              <a:t>Prompt</a:t>
            </a:r>
            <a:r>
              <a:rPr lang="en-US" sz="4000" dirty="0" smtClean="0">
                <a:latin typeface="Baskerville Old Face" panose="02020602080505020303" pitchFamily="18" charset="0"/>
              </a:rPr>
              <a:t>: </a:t>
            </a:r>
            <a:r>
              <a:rPr lang="en-US" sz="3000" dirty="0">
                <a:latin typeface="Baskerville Old Face" panose="02020602080505020303" pitchFamily="18" charset="0"/>
              </a:rPr>
              <a:t>At this point in the novel, it is obvious that the story’s protagonist is indeed Randle P. </a:t>
            </a:r>
            <a:r>
              <a:rPr lang="en-US" sz="3000" dirty="0" err="1">
                <a:latin typeface="Baskerville Old Face" panose="02020602080505020303" pitchFamily="18" charset="0"/>
              </a:rPr>
              <a:t>McMurphy</a:t>
            </a:r>
            <a:r>
              <a:rPr lang="en-US" sz="3000" dirty="0">
                <a:latin typeface="Baskerville Old Face" panose="02020602080505020303" pitchFamily="18" charset="0"/>
              </a:rPr>
              <a:t>.  In the space provided, support the idea that, as the protagonist,  </a:t>
            </a:r>
            <a:r>
              <a:rPr lang="en-US" sz="3000" dirty="0" err="1">
                <a:latin typeface="Baskerville Old Face" panose="02020602080505020303" pitchFamily="18" charset="0"/>
              </a:rPr>
              <a:t>McMurphy</a:t>
            </a:r>
            <a:r>
              <a:rPr lang="en-US" sz="3000" dirty="0">
                <a:latin typeface="Baskerville Old Face" panose="02020602080505020303" pitchFamily="18" charset="0"/>
              </a:rPr>
              <a:t> is a heroic/anti-heroic figure.  Consider the definition of </a:t>
            </a:r>
            <a:r>
              <a:rPr lang="en-US" sz="3000" i="1" dirty="0">
                <a:latin typeface="Baskerville Old Face" panose="02020602080505020303" pitchFamily="18" charset="0"/>
              </a:rPr>
              <a:t>protagonist</a:t>
            </a:r>
            <a:r>
              <a:rPr lang="en-US" sz="3000" dirty="0">
                <a:latin typeface="Baskerville Old Face" panose="02020602080505020303" pitchFamily="18" charset="0"/>
              </a:rPr>
              <a:t>.  You may refer to your terms list for the definition of hero and anti-hero.  Use specific examples from Part 1 of </a:t>
            </a:r>
            <a:r>
              <a:rPr lang="en-US" sz="3000" i="1" dirty="0">
                <a:latin typeface="Baskerville Old Face" panose="02020602080505020303" pitchFamily="18" charset="0"/>
              </a:rPr>
              <a:t>One Flew Over the Cuckoo’s Nest</a:t>
            </a:r>
            <a:r>
              <a:rPr lang="en-US" sz="3000" dirty="0">
                <a:latin typeface="Baskerville Old Face" panose="02020602080505020303" pitchFamily="18" charset="0"/>
              </a:rPr>
              <a:t> to support your claim.  Traditional essay structure is expected, but there is no required number of paragraphs</a:t>
            </a:r>
            <a:r>
              <a:rPr lang="en-US" dirty="0">
                <a:latin typeface="Baskerville Old Face" panose="02020602080505020303" pitchFamily="18" charset="0"/>
              </a:rPr>
              <a:t>.</a:t>
            </a:r>
          </a:p>
          <a:p>
            <a:pPr marL="0" indent="0">
              <a:buNone/>
            </a:pPr>
            <a:endParaRPr lang="en-US" sz="2900" dirty="0" smtClean="0">
              <a:latin typeface="Baskerville Old Face" panose="02020602080505020303" pitchFamily="18" charset="0"/>
            </a:endParaRPr>
          </a:p>
          <a:p>
            <a:pPr marL="0" indent="0">
              <a:buNone/>
            </a:pPr>
            <a:r>
              <a:rPr lang="en-US" sz="2900" dirty="0" smtClean="0">
                <a:latin typeface="Baskerville Old Face" panose="02020602080505020303" pitchFamily="18" charset="0"/>
              </a:rPr>
              <a:t>EX: (</a:t>
            </a:r>
            <a:r>
              <a:rPr lang="en-US" sz="2900" dirty="0" err="1" smtClean="0">
                <a:latin typeface="Baskerville Old Face" panose="02020602080505020303" pitchFamily="18" charset="0"/>
              </a:rPr>
              <a:t>Tej</a:t>
            </a:r>
            <a:r>
              <a:rPr lang="en-US" sz="2900" dirty="0" smtClean="0">
                <a:latin typeface="Baskerville Old Face" panose="02020602080505020303" pitchFamily="18" charset="0"/>
              </a:rPr>
              <a:t> </a:t>
            </a:r>
            <a:r>
              <a:rPr lang="en-US" sz="2900" dirty="0" err="1" smtClean="0">
                <a:latin typeface="Baskerville Old Face" panose="02020602080505020303" pitchFamily="18" charset="0"/>
              </a:rPr>
              <a:t>Guttikonda</a:t>
            </a:r>
            <a:r>
              <a:rPr lang="en-US" sz="2900" dirty="0" smtClean="0">
                <a:latin typeface="Baskerville Old Face" panose="02020602080505020303" pitchFamily="18" charset="0"/>
              </a:rPr>
              <a:t>, body paragraph #2):</a:t>
            </a:r>
          </a:p>
          <a:p>
            <a:pPr marL="0" indent="0">
              <a:buNone/>
            </a:pPr>
            <a:endParaRPr lang="en-US" sz="2900" dirty="0">
              <a:latin typeface="Baskerville Old Face" panose="02020602080505020303" pitchFamily="18" charset="0"/>
            </a:endParaRPr>
          </a:p>
          <a:p>
            <a:pPr marL="0" indent="0">
              <a:buNone/>
            </a:pPr>
            <a:r>
              <a:rPr lang="en-US" sz="4000" i="1" dirty="0" smtClean="0">
                <a:latin typeface="Baskerville Old Face" panose="02020602080505020303" pitchFamily="18" charset="0"/>
              </a:rPr>
              <a:t>Although </a:t>
            </a:r>
            <a:r>
              <a:rPr lang="en-US" sz="4000" i="1" dirty="0" err="1" smtClean="0">
                <a:latin typeface="Baskerville Old Face" panose="02020602080505020303" pitchFamily="18" charset="0"/>
              </a:rPr>
              <a:t>McMurphy</a:t>
            </a:r>
            <a:r>
              <a:rPr lang="en-US" sz="4000" i="1" dirty="0" smtClean="0">
                <a:latin typeface="Baskerville Old Face" panose="02020602080505020303" pitchFamily="18" charset="0"/>
              </a:rPr>
              <a:t> is  rebellious, clever, and strong, he knows that he cannot win by himself.  This forces him to demonstrate his second heroic quality: his ability to unite the patients to support his cause and inspire them to see the flaws of the system...</a:t>
            </a:r>
            <a:r>
              <a:rPr lang="en-US" sz="4000" i="1" dirty="0" err="1" smtClean="0">
                <a:latin typeface="Baskerville Old Face" panose="02020602080505020303" pitchFamily="18" charset="0"/>
              </a:rPr>
              <a:t>McMurphy</a:t>
            </a:r>
            <a:r>
              <a:rPr lang="en-US" sz="4000" i="1" dirty="0" smtClean="0">
                <a:latin typeface="Baskerville Old Face" panose="02020602080505020303" pitchFamily="18" charset="0"/>
              </a:rPr>
              <a:t> serves as  the practical guide for the other ward patients.  Because he knows that </a:t>
            </a:r>
            <a:r>
              <a:rPr lang="en-US" sz="4000" i="1" dirty="0" err="1" smtClean="0">
                <a:latin typeface="Baskerville Old Face" panose="02020602080505020303" pitchFamily="18" charset="0"/>
              </a:rPr>
              <a:t>winninng</a:t>
            </a:r>
            <a:r>
              <a:rPr lang="en-US" sz="4000" i="1" dirty="0" smtClean="0">
                <a:latin typeface="Baskerville Old Face" panose="02020602080505020303" pitchFamily="18" charset="0"/>
              </a:rPr>
              <a:t> the ward back will require the </a:t>
            </a:r>
            <a:r>
              <a:rPr lang="en-US" sz="4000" i="1" dirty="0" err="1" smtClean="0">
                <a:latin typeface="Baskerville Old Face" panose="02020602080505020303" pitchFamily="18" charset="0"/>
              </a:rPr>
              <a:t>suppport</a:t>
            </a:r>
            <a:r>
              <a:rPr lang="en-US" sz="4000" i="1" dirty="0" smtClean="0">
                <a:latin typeface="Baskerville Old Face" panose="02020602080505020303" pitchFamily="18" charset="0"/>
              </a:rPr>
              <a:t> of his comrades, he unites them together.  This heroism stems from his noble cause and his willingness to make the others see the truth behind the hospital and Nurse </a:t>
            </a:r>
            <a:r>
              <a:rPr lang="en-US" sz="4000" i="1" dirty="0" err="1" smtClean="0">
                <a:latin typeface="Baskerville Old Face" panose="02020602080505020303" pitchFamily="18" charset="0"/>
              </a:rPr>
              <a:t>Ratched</a:t>
            </a:r>
            <a:r>
              <a:rPr lang="en-US" sz="4000" i="1" dirty="0" smtClean="0">
                <a:latin typeface="Baskerville Old Face" panose="02020602080505020303" pitchFamily="18" charset="0"/>
              </a:rPr>
              <a:t>.</a:t>
            </a:r>
          </a:p>
          <a:p>
            <a:pPr marL="0" indent="0">
              <a:buNone/>
            </a:pPr>
            <a:endParaRPr lang="en-US" sz="2000" dirty="0">
              <a:latin typeface="Baskerville Old Face" panose="02020602080505020303" pitchFamily="18" charset="0"/>
            </a:endParaRPr>
          </a:p>
        </p:txBody>
      </p:sp>
    </p:spTree>
    <p:extLst>
      <p:ext uri="{BB962C8B-B14F-4D97-AF65-F5344CB8AC3E}">
        <p14:creationId xmlns:p14="http://schemas.microsoft.com/office/powerpoint/2010/main" val="283846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898</TotalTime>
  <Words>1392</Words>
  <Application>Microsoft Office PowerPoint</Application>
  <PresentationFormat>On-screen Show (4:3)</PresentationFormat>
  <Paragraphs>80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Baskerville Old Face</vt:lpstr>
      <vt:lpstr>Calibri</vt:lpstr>
      <vt:lpstr>Office Theme</vt:lpstr>
      <vt:lpstr>An AP Literature Teacher’s Tips for Timed Writings:</vt:lpstr>
      <vt:lpstr> For the purposes of this presentation, we will refer to the following  sample prompt:</vt:lpstr>
      <vt:lpstr>1.  Title and Author</vt:lpstr>
      <vt:lpstr> 2. Punctuate titles correctly Quotation marks or underline?       You tell me: </vt:lpstr>
      <vt:lpstr>3. Use the language of the prompt in your essay.</vt:lpstr>
      <vt:lpstr>4.  Use ACTIVE not PASSIVE voice</vt:lpstr>
      <vt:lpstr>5. Write your essay in  PRESENT tense</vt:lpstr>
      <vt:lpstr>6. Include citations—and be sure to cite correctly!</vt:lpstr>
      <vt:lpstr>7. A.T.P.=Address the Prompt Be sure to relate every paragraph (main point) back to the prompt and to your thesis.  Do this frequently and thoroughly (use the language of the prompt)  </vt:lpstr>
      <vt:lpstr> 8.  Embed your quotes effectively (avoid referring directly back to the quote)</vt:lpstr>
      <vt:lpstr>Miscellaneous Tips:</vt:lpstr>
    </vt:vector>
  </TitlesOfParts>
  <Company>FCSS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AP Literature Teacher’s Tips for Timed Writings:</dc:title>
  <dc:creator>Windows User</dc:creator>
  <cp:lastModifiedBy>Batchelor, Margaret</cp:lastModifiedBy>
  <cp:revision>21</cp:revision>
  <dcterms:created xsi:type="dcterms:W3CDTF">2015-03-04T13:19:23Z</dcterms:created>
  <dcterms:modified xsi:type="dcterms:W3CDTF">2017-08-15T12:56:21Z</dcterms:modified>
</cp:coreProperties>
</file>